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0622-65A8-4462-9A09-D076B281F65B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FE62B-009E-42AC-A6E8-DDB18F9C1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E62B-009E-42AC-A6E8-DDB18F9C19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9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 sz="300" b="0"/>
              <a:t>Bild durch Klicken auf Symbol hinzufügen</a:t>
            </a:r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</a:rPr>
              <a:t>Digitales Escape-Game Quantenkryptographie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Technische Universität Dresden / Jenna Andersson</a:t>
            </a:r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Dresden, 2024</a:t>
            </a: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i.bund.de/DE/Themen/Unternehmen-und-Organisationen/Informationen-und-Empfehlungen/Kryptografie/kryptografie_node.html#:~:text=Die%20Kryptografie%20besch%C3%A4ftigt%20sich%20mit,Grundlage%20f%C3%BCr%20sichere%20IT%20%2DSysteme" TargetMode="External"/><Relationship Id="rId2" Type="http://schemas.openxmlformats.org/officeDocument/2006/relationships/hyperlink" Target="https://de.wikipedia.org/wiki/Kryptographi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F54D6BA-22BC-BF2A-6EB0-BF6BCC80A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1830680" cy="246221"/>
          </a:xfrm>
        </p:spPr>
        <p:txBody>
          <a:bodyPr/>
          <a:lstStyle/>
          <a:p>
            <a:r>
              <a:rPr lang="de-DE" dirty="0"/>
              <a:t>Jenna Andersson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E35CA2-F918-511D-5697-E05A4BFA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4716085" cy="492443"/>
          </a:xfrm>
        </p:spPr>
        <p:txBody>
          <a:bodyPr/>
          <a:lstStyle/>
          <a:p>
            <a:r>
              <a:rPr lang="de-DE" dirty="0"/>
              <a:t>Digitales Escape-Game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E5E4B39-FA3D-164C-194E-2D0FFFB47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1488343" cy="246221"/>
          </a:xfrm>
        </p:spPr>
        <p:txBody>
          <a:bodyPr/>
          <a:lstStyle/>
          <a:p>
            <a:r>
              <a:rPr lang="de-DE" dirty="0"/>
              <a:t>Dresden, 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E0F6D8-47B0-A471-2BCC-ACCC020DE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3113916" cy="246221"/>
          </a:xfrm>
        </p:spPr>
        <p:txBody>
          <a:bodyPr/>
          <a:lstStyle/>
          <a:p>
            <a:r>
              <a:rPr lang="de-DE" dirty="0"/>
              <a:t>Technische Universität Dresden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1DA1394-A4F6-9BEA-8F51-53BAF013E5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4470633" cy="492443"/>
          </a:xfrm>
        </p:spPr>
        <p:txBody>
          <a:bodyPr/>
          <a:lstStyle/>
          <a:p>
            <a:r>
              <a:rPr lang="de-DE" dirty="0"/>
              <a:t>Quantenkryptographie</a:t>
            </a:r>
          </a:p>
        </p:txBody>
      </p:sp>
    </p:spTree>
    <p:extLst>
      <p:ext uri="{BB962C8B-B14F-4D97-AF65-F5344CB8AC3E}">
        <p14:creationId xmlns:p14="http://schemas.microsoft.com/office/powerpoint/2010/main" val="185336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D0D4E-EA9C-C0D8-38DB-656C2B10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Kryptographie – Was ist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2DDE7-70E3-2380-D007-F9BAD9EAEF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altgriechisch: </a:t>
            </a:r>
            <a:r>
              <a:rPr lang="de-DE" b="0" dirty="0"/>
              <a:t>	</a:t>
            </a:r>
            <a:r>
              <a:rPr lang="de-DE" b="0" i="1" dirty="0">
                <a:effectLst/>
              </a:rPr>
              <a:t>kryptós </a:t>
            </a:r>
            <a:r>
              <a:rPr lang="de-DE" b="0" dirty="0">
                <a:effectLst/>
              </a:rPr>
              <a:t>(dt.: verborgen) </a:t>
            </a:r>
          </a:p>
          <a:p>
            <a:r>
              <a:rPr lang="de-DE" b="0" dirty="0"/>
              <a:t>		        </a:t>
            </a:r>
            <a:r>
              <a:rPr lang="de-DE" b="0" dirty="0">
                <a:effectLst/>
              </a:rPr>
              <a:t>+ </a:t>
            </a:r>
            <a:r>
              <a:rPr lang="de-DE" b="0" i="1" dirty="0">
                <a:effectLst/>
              </a:rPr>
              <a:t>gráphen</a:t>
            </a:r>
            <a:r>
              <a:rPr lang="de-DE" b="0" dirty="0">
                <a:effectLst/>
              </a:rPr>
              <a:t> (dt.: schreiben)</a:t>
            </a:r>
            <a:endParaRPr lang="de-DE" b="0" i="1" dirty="0"/>
          </a:p>
          <a:p>
            <a:endParaRPr lang="de-DE" sz="1400" b="0" dirty="0"/>
          </a:p>
          <a:p>
            <a:r>
              <a:rPr lang="de-DE" dirty="0"/>
              <a:t>ursprüngliche Bedeutung: </a:t>
            </a:r>
          </a:p>
          <a:p>
            <a:r>
              <a:rPr lang="de-DE" b="0" dirty="0"/>
              <a:t>Wissenschaft der Verschlüsselung </a:t>
            </a:r>
          </a:p>
          <a:p>
            <a:endParaRPr lang="de-DE" sz="1400" b="0" dirty="0"/>
          </a:p>
          <a:p>
            <a:r>
              <a:rPr lang="de-DE" dirty="0"/>
              <a:t>Bedeutung heute: </a:t>
            </a:r>
          </a:p>
          <a:p>
            <a:r>
              <a:rPr lang="de-DE" b="0" dirty="0"/>
              <a:t>Grundlagen der Informationssicherheit</a:t>
            </a:r>
          </a:p>
        </p:txBody>
      </p:sp>
      <p:pic>
        <p:nvPicPr>
          <p:cNvPr id="5" name="Grafik 4" descr="Sperren Silhouette">
            <a:extLst>
              <a:ext uri="{FF2B5EF4-FFF2-40B4-BE49-F238E27FC236}">
                <a16:creationId xmlns:a16="http://schemas.microsoft.com/office/drawing/2014/main" id="{1AD7A977-4644-A2A3-221B-8C0241B30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0412" y="1194563"/>
            <a:ext cx="4344987" cy="43449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B47A9B-3836-CA1C-BBDE-57622F398A09}"/>
              </a:ext>
            </a:extLst>
          </p:cNvPr>
          <p:cNvSpPr txBox="1"/>
          <p:nvPr/>
        </p:nvSpPr>
        <p:spPr>
          <a:xfrm>
            <a:off x="874711" y="5539550"/>
            <a:ext cx="366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Quellen [1] und [2]</a:t>
            </a:r>
          </a:p>
        </p:txBody>
      </p:sp>
    </p:spTree>
    <p:extLst>
      <p:ext uri="{BB962C8B-B14F-4D97-AF65-F5344CB8AC3E}">
        <p14:creationId xmlns:p14="http://schemas.microsoft.com/office/powerpoint/2010/main" val="35263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8820B-232A-E85A-6E91-6DF3084E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Spielrahmen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451752-EFA7-0420-BB54-8E99CA87A3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5813" y="1391713"/>
            <a:ext cx="10089586" cy="4569249"/>
          </a:xfrm>
        </p:spPr>
        <p:txBody>
          <a:bodyPr/>
          <a:lstStyle/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a typeface="Aptos" panose="020B0004020202020204" pitchFamily="34" charset="0"/>
                <a:cs typeface="Arial" panose="020B0604020202020204" pitchFamily="34" charset="0"/>
              </a:rPr>
              <a:t>Du bist als Polizist undercover in einer Verbrecherorganisation, doch</a:t>
            </a:r>
          </a:p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a typeface="Aptos" panose="020B0004020202020204" pitchFamily="34" charset="0"/>
                <a:cs typeface="Arial" panose="020B0604020202020204" pitchFamily="34" charset="0"/>
              </a:rPr>
              <a:t>du bist aufgeflogen. Ziel des Spiels ist, vor den Verbrechern zu fliehen</a:t>
            </a:r>
          </a:p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a typeface="Aptos" panose="020B0004020202020204" pitchFamily="34" charset="0"/>
                <a:cs typeface="Arial" panose="020B0604020202020204" pitchFamily="34" charset="0"/>
              </a:rPr>
              <a:t>und diese mit Hilfe deiner gesammelten Beweise hinter Gitter zu bringen.</a:t>
            </a:r>
            <a:endParaRPr lang="de-DE" sz="2200" b="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2000" b="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• Tablet mit der App </a:t>
            </a:r>
            <a:r>
              <a:rPr lang="de-DE" sz="2200" b="0" i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ActionBound</a:t>
            </a:r>
          </a:p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• Stift und Papier für Notizen</a:t>
            </a:r>
          </a:p>
          <a:p>
            <a:pPr algn="l">
              <a:spcBef>
                <a:spcPts val="0"/>
              </a:spcBef>
            </a:pPr>
            <a:endParaRPr lang="de-DE" b="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2200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zwei Schüler pro Gruppe</a:t>
            </a:r>
          </a:p>
          <a:p>
            <a:pPr algn="l">
              <a:spcBef>
                <a:spcPts val="0"/>
              </a:spcBef>
            </a:pPr>
            <a:endParaRPr lang="de-DE" sz="2500" b="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2200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70 Minuten</a:t>
            </a:r>
          </a:p>
          <a:p>
            <a:pPr algn="l">
              <a:spcBef>
                <a:spcPts val="0"/>
              </a:spcBef>
            </a:pPr>
            <a:endParaRPr lang="de-DE" b="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Zu jedem Rätsel gibt es drei gestaffelte Hinweise, wobei der dritte die</a:t>
            </a:r>
          </a:p>
          <a:p>
            <a:pPr marL="899160" indent="-899160" algn="l">
              <a:spcBef>
                <a:spcPts val="0"/>
              </a:spcBef>
            </a:pPr>
            <a:r>
              <a:rPr lang="de-DE" sz="2200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Auflösung des Rätsels beinhaltet. </a:t>
            </a:r>
            <a:endParaRPr lang="de-DE" sz="1800" b="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sz="2200" b="0" dirty="0"/>
          </a:p>
        </p:txBody>
      </p:sp>
      <p:pic>
        <p:nvPicPr>
          <p:cNvPr id="7" name="Grafik 6" descr="Glühlampe Silhouette">
            <a:extLst>
              <a:ext uri="{FF2B5EF4-FFF2-40B4-BE49-F238E27FC236}">
                <a16:creationId xmlns:a16="http://schemas.microsoft.com/office/drawing/2014/main" id="{C503F035-C16C-D347-4744-17A0DF1C0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575" y="5102062"/>
            <a:ext cx="720000" cy="720000"/>
          </a:xfrm>
          <a:prstGeom prst="rect">
            <a:avLst/>
          </a:prstGeom>
        </p:spPr>
      </p:pic>
      <p:pic>
        <p:nvPicPr>
          <p:cNvPr id="9" name="Grafik 8" descr="Uhr Silhouette">
            <a:extLst>
              <a:ext uri="{FF2B5EF4-FFF2-40B4-BE49-F238E27FC236}">
                <a16:creationId xmlns:a16="http://schemas.microsoft.com/office/drawing/2014/main" id="{3E96CEDE-CA18-B1A3-5BD6-53E5DAF94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712" y="4250611"/>
            <a:ext cx="720000" cy="720000"/>
          </a:xfrm>
          <a:prstGeom prst="rect">
            <a:avLst/>
          </a:prstGeom>
        </p:spPr>
      </p:pic>
      <p:pic>
        <p:nvPicPr>
          <p:cNvPr id="11" name="Grafik 10" descr="Benutzer Silhouette">
            <a:extLst>
              <a:ext uri="{FF2B5EF4-FFF2-40B4-BE49-F238E27FC236}">
                <a16:creationId xmlns:a16="http://schemas.microsoft.com/office/drawing/2014/main" id="{1962DBE0-98B2-59EC-7293-5373733B6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712" y="3471067"/>
            <a:ext cx="756000" cy="756000"/>
          </a:xfrm>
          <a:prstGeom prst="rect">
            <a:avLst/>
          </a:prstGeom>
        </p:spPr>
      </p:pic>
      <p:pic>
        <p:nvPicPr>
          <p:cNvPr id="13" name="Grafik 12" descr="Volltreffer Silhouette">
            <a:extLst>
              <a:ext uri="{FF2B5EF4-FFF2-40B4-BE49-F238E27FC236}">
                <a16:creationId xmlns:a16="http://schemas.microsoft.com/office/drawing/2014/main" id="{08B25490-8DC7-9404-1475-735D6D1F22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449" y="1526337"/>
            <a:ext cx="756000" cy="756000"/>
          </a:xfrm>
          <a:prstGeom prst="rect">
            <a:avLst/>
          </a:prstGeom>
        </p:spPr>
      </p:pic>
      <p:pic>
        <p:nvPicPr>
          <p:cNvPr id="15" name="Grafik 14" descr="Schraubenschlüssel Silhouette">
            <a:extLst>
              <a:ext uri="{FF2B5EF4-FFF2-40B4-BE49-F238E27FC236}">
                <a16:creationId xmlns:a16="http://schemas.microsoft.com/office/drawing/2014/main" id="{A453F014-15ED-B5AE-BBF4-85FE475436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50712" y="273047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16173-145C-E793-178D-0F28FD1F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Funktionen von </a:t>
            </a:r>
            <a:r>
              <a:rPr lang="de-DE" i="1" dirty="0"/>
              <a:t>ActionBound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69E67F-BD63-9526-7947-0F395DA0586C}"/>
              </a:ext>
            </a:extLst>
          </p:cNvPr>
          <p:cNvGrpSpPr>
            <a:grpSpLocks noChangeAspect="1"/>
          </p:cNvGrpSpPr>
          <p:nvPr/>
        </p:nvGrpSpPr>
        <p:grpSpPr>
          <a:xfrm>
            <a:off x="4464368" y="1183990"/>
            <a:ext cx="3302000" cy="4860406"/>
            <a:chOff x="0" y="0"/>
            <a:chExt cx="2807970" cy="4133215"/>
          </a:xfrm>
        </p:grpSpPr>
        <p:pic>
          <p:nvPicPr>
            <p:cNvPr id="5" name="Grafik 4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12C90C9B-DA20-5BB2-2E83-C4900E990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311"/>
            <a:stretch/>
          </p:blipFill>
          <p:spPr bwMode="auto">
            <a:xfrm>
              <a:off x="0" y="0"/>
              <a:ext cx="2807335" cy="209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Grafik 5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547C123E-FDC4-A695-8D17-6CF64BA24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18"/>
            <a:stretch/>
          </p:blipFill>
          <p:spPr bwMode="auto">
            <a:xfrm>
              <a:off x="0" y="209550"/>
              <a:ext cx="2807970" cy="39236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feld 2">
            <a:extLst>
              <a:ext uri="{FF2B5EF4-FFF2-40B4-BE49-F238E27FC236}">
                <a16:creationId xmlns:a16="http://schemas.microsoft.com/office/drawing/2014/main" id="{A458884F-CAA5-DB7C-89EE-AE2FA3CB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291" y="1117651"/>
            <a:ext cx="3642359" cy="10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Optionen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• Spielfortschritt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• benötigte Zeit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• Spiel (Bound) unterbrechen</a:t>
            </a:r>
            <a:r>
              <a:rPr lang="de-DE" altLang="de-DE" sz="1200" dirty="0">
                <a:ea typeface="Times New Roman" panose="02020603050405020304" pitchFamily="18" charset="0"/>
              </a:rPr>
              <a:t> 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bzw. beenden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BEE26F6B-E635-3799-EEA7-44F405B7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42" y="1123230"/>
            <a:ext cx="3211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Zwischen Kapiteln wechseln</a:t>
            </a: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61C9E81-684A-1AF0-3970-AF512446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60" y="3141592"/>
            <a:ext cx="1338898" cy="3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Textfeld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51FB3346-94AA-3CE3-D36C-67A2D1FD9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286" y="4820058"/>
            <a:ext cx="3036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Antwortfeld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(Freitext / Singlechoice / Multiplechoice)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B858418-2135-C658-699D-B2EFC682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291" y="2606785"/>
            <a:ext cx="3302000" cy="103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Weblink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• öffnen durch Anklicken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• bestenfalls in externem Browser öffnen (erleichtert Handhabung)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99AC88EA-2D01-CAF5-73CE-124BE6746195}"/>
              </a:ext>
            </a:extLst>
          </p:cNvPr>
          <p:cNvSpPr/>
          <p:nvPr/>
        </p:nvSpPr>
        <p:spPr>
          <a:xfrm>
            <a:off x="4241483" y="1847305"/>
            <a:ext cx="132080" cy="290799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AADC518-96B4-FFC8-F2B9-3032533AECBA}"/>
              </a:ext>
            </a:extLst>
          </p:cNvPr>
          <p:cNvCxnSpPr/>
          <p:nvPr/>
        </p:nvCxnSpPr>
        <p:spPr>
          <a:xfrm flipV="1">
            <a:off x="4259580" y="1307199"/>
            <a:ext cx="2736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6E35E30C-DCDA-F544-03A2-F037E721BB61}"/>
              </a:ext>
            </a:extLst>
          </p:cNvPr>
          <p:cNvSpPr/>
          <p:nvPr/>
        </p:nvSpPr>
        <p:spPr>
          <a:xfrm>
            <a:off x="4551680" y="1167542"/>
            <a:ext cx="287655" cy="2876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1A41EF9-78AE-4562-B870-5B97662ECD6B}"/>
              </a:ext>
            </a:extLst>
          </p:cNvPr>
          <p:cNvCxnSpPr/>
          <p:nvPr/>
        </p:nvCxnSpPr>
        <p:spPr>
          <a:xfrm flipV="1">
            <a:off x="7710805" y="1322944"/>
            <a:ext cx="2514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83F5122F-AFF5-F045-04B1-1FC3AE38E7FF}"/>
              </a:ext>
            </a:extLst>
          </p:cNvPr>
          <p:cNvSpPr/>
          <p:nvPr/>
        </p:nvSpPr>
        <p:spPr>
          <a:xfrm>
            <a:off x="7406529" y="1179117"/>
            <a:ext cx="287655" cy="2876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1BB7C15-8A30-FF8C-0DB6-EBD79AB43CAA}"/>
              </a:ext>
            </a:extLst>
          </p:cNvPr>
          <p:cNvCxnSpPr>
            <a:cxnSpLocks/>
          </p:cNvCxnSpPr>
          <p:nvPr/>
        </p:nvCxnSpPr>
        <p:spPr>
          <a:xfrm flipH="1">
            <a:off x="4278154" y="5124858"/>
            <a:ext cx="6300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23300CD-C0BE-BC5A-02D1-653C1E3A1A11}"/>
              </a:ext>
            </a:extLst>
          </p:cNvPr>
          <p:cNvCxnSpPr>
            <a:cxnSpLocks/>
          </p:cNvCxnSpPr>
          <p:nvPr/>
        </p:nvCxnSpPr>
        <p:spPr>
          <a:xfrm flipH="1">
            <a:off x="5104336" y="2824889"/>
            <a:ext cx="29099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>
            <a:extLst>
              <a:ext uri="{FF2B5EF4-FFF2-40B4-BE49-F238E27FC236}">
                <a16:creationId xmlns:a16="http://schemas.microsoft.com/office/drawing/2014/main" id="{5E30215A-DC09-4A57-3F4E-31FE4BC2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3" y="4250942"/>
            <a:ext cx="26332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Bild vergrößern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7D4AA27-06FA-7F82-2328-832EFA54BEF3}"/>
              </a:ext>
            </a:extLst>
          </p:cNvPr>
          <p:cNvCxnSpPr>
            <a:cxnSpLocks/>
            <a:endCxn id="21" idx="5"/>
          </p:cNvCxnSpPr>
          <p:nvPr/>
        </p:nvCxnSpPr>
        <p:spPr>
          <a:xfrm flipH="1" flipV="1">
            <a:off x="7021297" y="3939751"/>
            <a:ext cx="1024994" cy="4945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9E19077-4FAC-772C-5037-5534E5127E67}"/>
              </a:ext>
            </a:extLst>
          </p:cNvPr>
          <p:cNvSpPr/>
          <p:nvPr/>
        </p:nvSpPr>
        <p:spPr>
          <a:xfrm>
            <a:off x="6775768" y="3694222"/>
            <a:ext cx="287655" cy="2876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C1BABEB-5264-92AC-AA71-D3E1C695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115" y="346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1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6" grpId="0" animBg="1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A2C5C-E571-B88C-E1F9-FEB8C0DB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Escape-Game starten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5F0B3-E8DF-5D05-F7EB-0C8CA0F421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0" dirty="0"/>
              <a:t>Scanne mit der </a:t>
            </a:r>
            <a:r>
              <a:rPr lang="de-DE" b="0" i="1" dirty="0"/>
              <a:t>ActionBound</a:t>
            </a:r>
            <a:r>
              <a:rPr lang="de-DE" b="0" dirty="0"/>
              <a:t>-App den folgenden QR-Code:</a:t>
            </a:r>
          </a:p>
        </p:txBody>
      </p:sp>
      <p:pic>
        <p:nvPicPr>
          <p:cNvPr id="5" name="Grafik 4" descr="Ein Bild, das Grafiken, Muster, Screenshot, Grafikdesign enthält.&#10;&#10;Automatisch generierte Beschreibung">
            <a:extLst>
              <a:ext uri="{FF2B5EF4-FFF2-40B4-BE49-F238E27FC236}">
                <a16:creationId xmlns:a16="http://schemas.microsoft.com/office/drawing/2014/main" id="{18892132-C0CC-4E33-0D26-56E04DB37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00" y="2085300"/>
            <a:ext cx="3744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C1D2D-B085-42B6-AD0F-800A175F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3699539" cy="492443"/>
          </a:xfrm>
        </p:spPr>
        <p:txBody>
          <a:bodyPr/>
          <a:lstStyle/>
          <a:p>
            <a:r>
              <a:rPr lang="de-DE" dirty="0"/>
              <a:t>Nachbesprechung</a:t>
            </a:r>
          </a:p>
        </p:txBody>
      </p:sp>
    </p:spTree>
    <p:extLst>
      <p:ext uri="{BB962C8B-B14F-4D97-AF65-F5344CB8AC3E}">
        <p14:creationId xmlns:p14="http://schemas.microsoft.com/office/powerpoint/2010/main" val="37657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7C87-528C-A9FF-ADBE-C0D0181C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4A504-9802-96CC-938D-24B2151864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pPr algn="l">
              <a:lnSpc>
                <a:spcPts val="4000"/>
              </a:lnSpc>
              <a:spcBef>
                <a:spcPts val="600"/>
              </a:spcBef>
            </a:pPr>
            <a:r>
              <a:rPr lang="de-DE" dirty="0">
                <a:ea typeface="Aptos" panose="020B0004020202020204" pitchFamily="34" charset="0"/>
                <a:cs typeface="Arial" panose="020B0604020202020204" pitchFamily="34" charset="0"/>
              </a:rPr>
              <a:t>a) </a:t>
            </a:r>
            <a:r>
              <a:rPr lang="de-DE" b="0" dirty="0">
                <a:ea typeface="Aptos" panose="020B0004020202020204" pitchFamily="34" charset="0"/>
                <a:cs typeface="Arial" panose="020B0604020202020204" pitchFamily="34" charset="0"/>
              </a:rPr>
              <a:t>Welche Vorteile bietet die Quantenkryptographie bzw. das BB84- Protokoll im Vergleich zu klassischen Verschlüsselungsverfahren? Wieso gilt es als ein sicheres Verfahren?</a:t>
            </a:r>
            <a:endParaRPr lang="de-DE" b="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600"/>
              </a:spcBef>
            </a:pPr>
            <a:r>
              <a:rPr lang="de-DE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b) </a:t>
            </a:r>
            <a:r>
              <a:rPr lang="de-DE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Welche Wesenszüge der Quantenphysik oder quantenphysikalische Prinzipien werden für das BB84-Protokoll genutzt?</a:t>
            </a:r>
          </a:p>
          <a:p>
            <a:pPr algn="l">
              <a:lnSpc>
                <a:spcPts val="4000"/>
              </a:lnSpc>
              <a:spcBef>
                <a:spcPts val="600"/>
              </a:spcBef>
            </a:pPr>
            <a:r>
              <a:rPr lang="de-DE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c) </a:t>
            </a:r>
            <a:r>
              <a:rPr lang="de-DE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Können für das BB84-Protokoll nur die +-Basis und ×-Basis verwendet werden?</a:t>
            </a:r>
          </a:p>
          <a:p>
            <a:pPr algn="l">
              <a:lnSpc>
                <a:spcPts val="4000"/>
              </a:lnSpc>
              <a:spcBef>
                <a:spcPts val="600"/>
              </a:spcBef>
            </a:pPr>
            <a:r>
              <a:rPr lang="de-DE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d) </a:t>
            </a:r>
            <a:r>
              <a:rPr lang="de-DE" b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Welche weiteren Möglichkeiten könnte ein Spion haben, um die Kommunikation abzuhören bzw. zu stören? </a:t>
            </a:r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0940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7C87-528C-A9FF-ADBE-C0D0181C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4A504-9802-96CC-938D-24B2151864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0" dirty="0"/>
              <a:t>[1] 	</a:t>
            </a:r>
            <a:r>
              <a:rPr lang="de-DE" b="0" dirty="0">
                <a:hlinkClick r:id="rId2"/>
              </a:rPr>
              <a:t>https://de.wikipedia.org/wiki/Kryptographie</a:t>
            </a:r>
            <a:r>
              <a:rPr lang="de-DE" b="0" dirty="0"/>
              <a:t> [18.06.2024]</a:t>
            </a:r>
          </a:p>
          <a:p>
            <a:r>
              <a:rPr lang="de-DE" b="0" dirty="0"/>
              <a:t>[2] 	</a:t>
            </a:r>
            <a:r>
              <a:rPr lang="de-DE" b="0" dirty="0">
                <a:hlinkClick r:id="rId3"/>
              </a:rPr>
              <a:t>https://www.bsi.bund.de/DE/Themen/Unternehmen-und-</a:t>
            </a:r>
            <a:r>
              <a:rPr lang="de-DE" b="0" dirty="0"/>
              <a:t>	</a:t>
            </a:r>
            <a:r>
              <a:rPr lang="de-DE" b="0" dirty="0">
                <a:hlinkClick r:id="rId3"/>
              </a:rPr>
              <a:t>Organisationen/</a:t>
            </a:r>
            <a:r>
              <a:rPr lang="de-DE" b="0" dirty="0" err="1">
                <a:hlinkClick r:id="rId3"/>
              </a:rPr>
              <a:t>Informationen-und</a:t>
            </a:r>
            <a:r>
              <a:rPr lang="de-DE" b="0" dirty="0">
                <a:hlinkClick r:id="rId3"/>
              </a:rPr>
              <a:t>-</a:t>
            </a:r>
            <a:r>
              <a:rPr lang="de-DE" b="0" dirty="0"/>
              <a:t>	</a:t>
            </a:r>
            <a:r>
              <a:rPr lang="de-DE" b="0" dirty="0">
                <a:hlinkClick r:id="rId3"/>
              </a:rPr>
              <a:t>Empfehlungen/Kryptografie/kryptografie_node.html#:~:text=Di</a:t>
            </a:r>
            <a:r>
              <a:rPr lang="de-DE" b="0" dirty="0"/>
              <a:t>	</a:t>
            </a:r>
            <a:r>
              <a:rPr lang="de-DE" b="0" dirty="0">
                <a:hlinkClick r:id="rId3"/>
              </a:rPr>
              <a:t>e%20Kryptografie%20besch%C3%A4ftigt%20sich%20mit,Grundl</a:t>
            </a:r>
            <a:r>
              <a:rPr lang="de-DE" b="0" dirty="0"/>
              <a:t>	</a:t>
            </a:r>
            <a:r>
              <a:rPr lang="de-DE" b="0" dirty="0">
                <a:hlinkClick r:id="rId3"/>
              </a:rPr>
              <a:t>age%20f%C3%BCr%20sichere%20IT%20%2DSysteme</a:t>
            </a:r>
            <a:r>
              <a:rPr lang="de-DE" b="0" dirty="0"/>
              <a:t>. 	[18.06.2024]</a:t>
            </a:r>
          </a:p>
        </p:txBody>
      </p:sp>
    </p:spTree>
    <p:extLst>
      <p:ext uri="{BB962C8B-B14F-4D97-AF65-F5344CB8AC3E}">
        <p14:creationId xmlns:p14="http://schemas.microsoft.com/office/powerpoint/2010/main" val="3115642324"/>
      </p:ext>
    </p:extLst>
  </p:cSld>
  <p:clrMapOvr>
    <a:masterClrMapping/>
  </p:clrMapOvr>
</p:sld>
</file>

<file path=ppt/theme/theme1.xml><?xml version="1.0" encoding="utf-8"?>
<a:theme xmlns:a="http://schemas.openxmlformats.org/drawingml/2006/main" name="TU_Design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_Design" id="{B6575CB0-F3E3-4FA2-A18C-C67F722F5743}" vid="{F4D02C3E-5CC4-4347-986C-0DBA91FF78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TU_Design</Template>
  <TotalTime>0</TotalTime>
  <Words>357</Words>
  <Application>Microsoft Office PowerPoint</Application>
  <PresentationFormat>Breitbild</PresentationFormat>
  <Paragraphs>54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Times New Roman</vt:lpstr>
      <vt:lpstr>Wingdings</vt:lpstr>
      <vt:lpstr>Symbol</vt:lpstr>
      <vt:lpstr>Arial</vt:lpstr>
      <vt:lpstr>Open Sans</vt:lpstr>
      <vt:lpstr>TU_Design</vt:lpstr>
      <vt:lpstr>Digitales Escape-Game</vt:lpstr>
      <vt:lpstr>Kryptographie – Was ist das?</vt:lpstr>
      <vt:lpstr>Spielrahmen</vt:lpstr>
      <vt:lpstr>Allgemeine Funktionen von ActionBound</vt:lpstr>
      <vt:lpstr>Escape-Game starten</vt:lpstr>
      <vt:lpstr>Nachbesprechung</vt:lpstr>
      <vt:lpstr>Fragen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dc4b26e4, 9598a540</dc:creator>
  <cp:lastModifiedBy>dc4b26e4, 9598a540</cp:lastModifiedBy>
  <cp:revision>60</cp:revision>
  <dcterms:created xsi:type="dcterms:W3CDTF">2024-06-18T13:49:04Z</dcterms:created>
  <dcterms:modified xsi:type="dcterms:W3CDTF">2024-10-09T08:18:09Z</dcterms:modified>
</cp:coreProperties>
</file>