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 id="2147483708" r:id="rId2"/>
  </p:sldMasterIdLst>
  <p:notesMasterIdLst>
    <p:notesMasterId r:id="rId34"/>
  </p:notesMasterIdLst>
  <p:sldIdLst>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6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de-DE" sz="4400" b="0" strike="noStrike" spc="-1">
                <a:solidFill>
                  <a:srgbClr val="000000"/>
                </a:solidFill>
                <a:latin typeface="Calibri"/>
              </a:rPr>
              <a:t>Folie mittels Klicken verschieben</a:t>
            </a:r>
          </a:p>
        </p:txBody>
      </p:sp>
      <p:sp>
        <p:nvSpPr>
          <p:cNvPr id="15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DE" sz="2000" b="0" strike="noStrike" spc="-1">
                <a:solidFill>
                  <a:srgbClr val="000000"/>
                </a:solidFill>
                <a:latin typeface="Calibri"/>
              </a:rPr>
              <a:t>Format der Notizen mittels Klicken bearbeiten</a:t>
            </a:r>
          </a:p>
        </p:txBody>
      </p:sp>
      <p:sp>
        <p:nvSpPr>
          <p:cNvPr id="15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strike="noStrike" spc="-1">
                <a:solidFill>
                  <a:srgbClr val="000000"/>
                </a:solidFill>
                <a:latin typeface="Calibri"/>
              </a:rPr>
              <a:t>&lt;Kopfzeile&gt;</a:t>
            </a:r>
          </a:p>
        </p:txBody>
      </p:sp>
      <p:sp>
        <p:nvSpPr>
          <p:cNvPr id="158"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de-DE" sz="1400" b="0" strike="noStrike" spc="-1">
                <a:solidFill>
                  <a:srgbClr val="000000"/>
                </a:solidFill>
                <a:latin typeface="Calibri"/>
              </a:defRPr>
            </a:lvl1pPr>
          </a:lstStyle>
          <a:p>
            <a:pPr indent="0" algn="r">
              <a:buNone/>
            </a:pPr>
            <a:r>
              <a:rPr lang="de-DE" sz="1400" b="0" strike="noStrike" spc="-1">
                <a:solidFill>
                  <a:srgbClr val="000000"/>
                </a:solidFill>
                <a:latin typeface="Calibri"/>
              </a:rPr>
              <a:t>&lt;Datum/Uhrzeit&gt;</a:t>
            </a:r>
          </a:p>
        </p:txBody>
      </p:sp>
      <p:sp>
        <p:nvSpPr>
          <p:cNvPr id="159"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de-DE" sz="1400" b="0" strike="noStrike" spc="-1">
                <a:solidFill>
                  <a:srgbClr val="000000"/>
                </a:solidFill>
                <a:latin typeface="Calibri"/>
              </a:defRPr>
            </a:lvl1pPr>
          </a:lstStyle>
          <a:p>
            <a:pPr indent="0">
              <a:buNone/>
            </a:pPr>
            <a:r>
              <a:rPr lang="de-DE" sz="1400" b="0" strike="noStrike" spc="-1">
                <a:solidFill>
                  <a:srgbClr val="000000"/>
                </a:solidFill>
                <a:latin typeface="Calibri"/>
              </a:rPr>
              <a:t>&lt;Fußzeile&gt;</a:t>
            </a:r>
          </a:p>
        </p:txBody>
      </p:sp>
      <p:sp>
        <p:nvSpPr>
          <p:cNvPr id="160"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strike="noStrike" spc="-1">
                <a:solidFill>
                  <a:srgbClr val="000000"/>
                </a:solidFill>
                <a:latin typeface="Calibri"/>
              </a:defRPr>
            </a:lvl1pPr>
          </a:lstStyle>
          <a:p>
            <a:pPr indent="0" algn="r">
              <a:buNone/>
            </a:pPr>
            <a:fld id="{D19F774A-9B22-48CC-9AE2-085A6FE371F0}" type="slidenum">
              <a:rPr lang="de-DE" sz="1400" b="0" strike="noStrike" spc="-1">
                <a:solidFill>
                  <a:srgbClr val="000000"/>
                </a:solidFill>
                <a:latin typeface="Calibri"/>
              </a:rPr>
              <a:t>‹Nr.›</a:t>
            </a:fld>
            <a:endParaRPr lang="de-DE" sz="1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noRot="1" noChangeAspect="1"/>
          </p:cNvSpPr>
          <p:nvPr>
            <p:ph type="sldImg"/>
          </p:nvPr>
        </p:nvSpPr>
        <p:spPr>
          <a:xfrm>
            <a:off x="381000" y="685800"/>
            <a:ext cx="6094413" cy="3427413"/>
          </a:xfrm>
          <a:prstGeom prst="rect">
            <a:avLst/>
          </a:prstGeom>
          <a:ln w="0">
            <a:noFill/>
          </a:ln>
        </p:spPr>
      </p:sp>
      <p:sp>
        <p:nvSpPr>
          <p:cNvPr id="357"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58" name="PlaceHolder 3"/>
          <p:cNvSpPr>
            <a:spLocks noGrp="1"/>
          </p:cNvSpPr>
          <p:nvPr>
            <p:ph type="sldNum" idx="4"/>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56E328B7-8713-4CDE-B81D-84F4E6776F18}" type="slidenum">
              <a:rPr lang="de-DE" sz="1200" b="0" strike="noStrike" spc="-1">
                <a:solidFill>
                  <a:srgbClr val="000000"/>
                </a:solidFill>
                <a:latin typeface="Calibri"/>
              </a:rPr>
              <a:t>5</a:t>
            </a:fld>
            <a:endParaRPr lang="de-DE" sz="1200" b="0" strike="noStrike" spc="-1">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noRot="1" noChangeAspect="1"/>
          </p:cNvSpPr>
          <p:nvPr>
            <p:ph type="sldImg"/>
          </p:nvPr>
        </p:nvSpPr>
        <p:spPr>
          <a:xfrm>
            <a:off x="380880" y="685800"/>
            <a:ext cx="6094440" cy="3427560"/>
          </a:xfrm>
          <a:prstGeom prst="rect">
            <a:avLst/>
          </a:prstGeom>
          <a:ln w="0">
            <a:noFill/>
          </a:ln>
        </p:spPr>
      </p:sp>
      <p:sp>
        <p:nvSpPr>
          <p:cNvPr id="360"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61" name="PlaceHolder 3"/>
          <p:cNvSpPr>
            <a:spLocks noGrp="1"/>
          </p:cNvSpPr>
          <p:nvPr>
            <p:ph type="sldNum" idx="5"/>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FBEE95DD-3B90-47C1-8DF1-96DFE7A668EB}" type="slidenum">
              <a:rPr lang="de-DE" sz="1200" b="0" strike="noStrike" spc="-1">
                <a:solidFill>
                  <a:srgbClr val="000000"/>
                </a:solidFill>
                <a:latin typeface="Calibri"/>
              </a:rPr>
              <a:t>6</a:t>
            </a:fld>
            <a:endParaRPr lang="de-DE" sz="1200" b="0" strike="noStrike" spc="-1">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noRot="1" noChangeAspect="1"/>
          </p:cNvSpPr>
          <p:nvPr>
            <p:ph type="sldImg"/>
          </p:nvPr>
        </p:nvSpPr>
        <p:spPr>
          <a:xfrm>
            <a:off x="380880" y="685800"/>
            <a:ext cx="6094440" cy="3427560"/>
          </a:xfrm>
          <a:prstGeom prst="rect">
            <a:avLst/>
          </a:prstGeom>
          <a:ln w="0">
            <a:noFill/>
          </a:ln>
        </p:spPr>
      </p:sp>
      <p:sp>
        <p:nvSpPr>
          <p:cNvPr id="363"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64" name="PlaceHolder 3"/>
          <p:cNvSpPr>
            <a:spLocks noGrp="1"/>
          </p:cNvSpPr>
          <p:nvPr>
            <p:ph type="sldNum" idx="6"/>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B834C52E-D217-43B7-A9CA-8E5C69F30B02}" type="slidenum">
              <a:rPr lang="de-DE" sz="1200" b="0" strike="noStrike" spc="-1">
                <a:solidFill>
                  <a:srgbClr val="000000"/>
                </a:solidFill>
                <a:latin typeface="Calibri"/>
              </a:rPr>
              <a:t>7</a:t>
            </a:fld>
            <a:endParaRPr lang="de-DE" sz="1200" b="0" strike="noStrike" spc="-1">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noRot="1" noChangeAspect="1"/>
          </p:cNvSpPr>
          <p:nvPr>
            <p:ph type="sldImg"/>
          </p:nvPr>
        </p:nvSpPr>
        <p:spPr>
          <a:xfrm>
            <a:off x="381000" y="685800"/>
            <a:ext cx="6094413" cy="3427413"/>
          </a:xfrm>
          <a:prstGeom prst="rect">
            <a:avLst/>
          </a:prstGeom>
          <a:ln w="0">
            <a:noFill/>
          </a:ln>
        </p:spPr>
      </p:sp>
      <p:sp>
        <p:nvSpPr>
          <p:cNvPr id="366"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67" name="PlaceHolder 3"/>
          <p:cNvSpPr>
            <a:spLocks noGrp="1"/>
          </p:cNvSpPr>
          <p:nvPr>
            <p:ph type="sldNum" idx="7"/>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89672D69-0699-4C24-A05C-6F8A28EB3605}" type="slidenum">
              <a:rPr lang="de-DE" sz="1200" b="0" strike="noStrike" spc="-1">
                <a:solidFill>
                  <a:srgbClr val="000000"/>
                </a:solidFill>
                <a:latin typeface="Calibri"/>
              </a:rPr>
              <a:t>8</a:t>
            </a:fld>
            <a:endParaRPr lang="de-DE" sz="1200" b="0" strike="noStrike" spc="-1">
              <a:solidFill>
                <a:srgbClr val="000000"/>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noRot="1" noChangeAspect="1"/>
          </p:cNvSpPr>
          <p:nvPr>
            <p:ph type="sldImg"/>
          </p:nvPr>
        </p:nvSpPr>
        <p:spPr>
          <a:xfrm>
            <a:off x="381000" y="685800"/>
            <a:ext cx="6094413" cy="3427413"/>
          </a:xfrm>
          <a:prstGeom prst="rect">
            <a:avLst/>
          </a:prstGeom>
          <a:ln w="0">
            <a:noFill/>
          </a:ln>
        </p:spPr>
      </p:sp>
      <p:sp>
        <p:nvSpPr>
          <p:cNvPr id="369"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70" name="PlaceHolder 3"/>
          <p:cNvSpPr>
            <a:spLocks noGrp="1"/>
          </p:cNvSpPr>
          <p:nvPr>
            <p:ph type="sldNum" idx="8"/>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1FA1E189-A118-4132-92BB-C7B00A19A567}" type="slidenum">
              <a:rPr lang="de-DE" sz="1200" b="0" strike="noStrike" spc="-1">
                <a:solidFill>
                  <a:srgbClr val="000000"/>
                </a:solidFill>
                <a:latin typeface="Calibri"/>
              </a:rPr>
              <a:t>14</a:t>
            </a:fld>
            <a:endParaRPr lang="de-DE" sz="1200" b="0" strike="noStrike" spc="-1">
              <a:solidFill>
                <a:srgbClr val="000000"/>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laceHolder 1"/>
          <p:cNvSpPr>
            <a:spLocks noGrp="1" noRot="1" noChangeAspect="1"/>
          </p:cNvSpPr>
          <p:nvPr>
            <p:ph type="sldImg"/>
          </p:nvPr>
        </p:nvSpPr>
        <p:spPr>
          <a:xfrm>
            <a:off x="380880" y="685800"/>
            <a:ext cx="6094440" cy="3427560"/>
          </a:xfrm>
          <a:prstGeom prst="rect">
            <a:avLst/>
          </a:prstGeom>
          <a:ln w="0">
            <a:noFill/>
          </a:ln>
        </p:spPr>
      </p:sp>
      <p:sp>
        <p:nvSpPr>
          <p:cNvPr id="372"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73" name="PlaceHolder 3"/>
          <p:cNvSpPr>
            <a:spLocks noGrp="1"/>
          </p:cNvSpPr>
          <p:nvPr>
            <p:ph type="sldNum" idx="9"/>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7859C768-04B4-4BB4-BD6C-142065A29CCF}" type="slidenum">
              <a:rPr lang="de-DE" sz="1200" b="0" strike="noStrike" spc="-1">
                <a:solidFill>
                  <a:srgbClr val="000000"/>
                </a:solidFill>
                <a:latin typeface="Calibri"/>
              </a:rPr>
              <a:t>15</a:t>
            </a:fld>
            <a:endParaRPr lang="de-DE" sz="1200" b="0" strike="noStrike" spc="-1">
              <a:solidFill>
                <a:srgbClr val="000000"/>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noRot="1" noChangeAspect="1"/>
          </p:cNvSpPr>
          <p:nvPr>
            <p:ph type="sldImg"/>
          </p:nvPr>
        </p:nvSpPr>
        <p:spPr>
          <a:xfrm>
            <a:off x="380880" y="685800"/>
            <a:ext cx="6094440" cy="3427560"/>
          </a:xfrm>
          <a:prstGeom prst="rect">
            <a:avLst/>
          </a:prstGeom>
          <a:ln w="0">
            <a:noFill/>
          </a:ln>
        </p:spPr>
      </p:sp>
      <p:sp>
        <p:nvSpPr>
          <p:cNvPr id="375"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76" name="PlaceHolder 3"/>
          <p:cNvSpPr>
            <a:spLocks noGrp="1"/>
          </p:cNvSpPr>
          <p:nvPr>
            <p:ph type="sldNum" idx="10"/>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D82D1369-2E28-46EB-95C0-0F2E482BC21E}" type="slidenum">
              <a:rPr lang="de-DE" sz="1200" b="0" strike="noStrike" spc="-1">
                <a:solidFill>
                  <a:srgbClr val="000000"/>
                </a:solidFill>
                <a:latin typeface="Calibri"/>
              </a:rPr>
              <a:t>16</a:t>
            </a:fld>
            <a:endParaRPr lang="de-DE" sz="1200" b="0" strike="noStrike" spc="-1">
              <a:solidFill>
                <a:srgbClr val="000000"/>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laceHolder 1"/>
          <p:cNvSpPr>
            <a:spLocks noGrp="1" noRot="1" noChangeAspect="1"/>
          </p:cNvSpPr>
          <p:nvPr>
            <p:ph type="sldImg"/>
          </p:nvPr>
        </p:nvSpPr>
        <p:spPr>
          <a:xfrm>
            <a:off x="381000" y="685800"/>
            <a:ext cx="6094413" cy="3427413"/>
          </a:xfrm>
          <a:prstGeom prst="rect">
            <a:avLst/>
          </a:prstGeom>
          <a:ln w="0">
            <a:noFill/>
          </a:ln>
        </p:spPr>
      </p:sp>
      <p:sp>
        <p:nvSpPr>
          <p:cNvPr id="378"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79" name="PlaceHolder 3"/>
          <p:cNvSpPr>
            <a:spLocks noGrp="1"/>
          </p:cNvSpPr>
          <p:nvPr>
            <p:ph type="sldNum" idx="11"/>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B432792D-B9D9-4B1E-889A-3003CB6554E7}" type="slidenum">
              <a:rPr lang="de-DE" sz="1200" b="0" strike="noStrike" spc="-1">
                <a:solidFill>
                  <a:srgbClr val="000000"/>
                </a:solidFill>
                <a:latin typeface="Calibri"/>
              </a:rPr>
              <a:t>17</a:t>
            </a:fld>
            <a:endParaRPr lang="de-DE" sz="1200" b="0" strike="noStrike" spc="-1">
              <a:solidFill>
                <a:srgbClr val="000000"/>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noRot="1" noChangeAspect="1"/>
          </p:cNvSpPr>
          <p:nvPr>
            <p:ph type="sldImg"/>
          </p:nvPr>
        </p:nvSpPr>
        <p:spPr>
          <a:xfrm>
            <a:off x="380880" y="685800"/>
            <a:ext cx="6094440" cy="3427560"/>
          </a:xfrm>
          <a:prstGeom prst="rect">
            <a:avLst/>
          </a:prstGeom>
          <a:ln w="0">
            <a:noFill/>
          </a:ln>
        </p:spPr>
      </p:sp>
      <p:sp>
        <p:nvSpPr>
          <p:cNvPr id="381" name="PlaceHolder 2"/>
          <p:cNvSpPr>
            <a:spLocks noGrp="1"/>
          </p:cNvSpPr>
          <p:nvPr>
            <p:ph type="body"/>
          </p:nvPr>
        </p:nvSpPr>
        <p:spPr>
          <a:xfrm>
            <a:off x="685800" y="4343400"/>
            <a:ext cx="5484960" cy="4113360"/>
          </a:xfrm>
          <a:prstGeom prst="rect">
            <a:avLst/>
          </a:prstGeom>
          <a:noFill/>
          <a:ln w="0">
            <a:noFill/>
          </a:ln>
        </p:spPr>
        <p:txBody>
          <a:bodyPr lIns="91440" tIns="45720" rIns="91440" bIns="45720" anchor="t">
            <a:noAutofit/>
          </a:bodyPr>
          <a:lstStyle/>
          <a:p>
            <a:pPr marL="216000" indent="-216000">
              <a:buNone/>
            </a:pPr>
            <a:endParaRPr lang="de-DE" sz="1800" b="0" strike="noStrike" spc="-1">
              <a:solidFill>
                <a:srgbClr val="000000"/>
              </a:solidFill>
              <a:latin typeface="Calibri"/>
            </a:endParaRPr>
          </a:p>
        </p:txBody>
      </p:sp>
      <p:sp>
        <p:nvSpPr>
          <p:cNvPr id="382" name="PlaceHolder 3"/>
          <p:cNvSpPr>
            <a:spLocks noGrp="1"/>
          </p:cNvSpPr>
          <p:nvPr>
            <p:ph type="sldNum" idx="12"/>
          </p:nvPr>
        </p:nvSpPr>
        <p:spPr>
          <a:xfrm>
            <a:off x="3884760" y="8685360"/>
            <a:ext cx="2970360" cy="455760"/>
          </a:xfrm>
          <a:prstGeom prst="rect">
            <a:avLst/>
          </a:prstGeom>
          <a:noFill/>
          <a:ln w="0">
            <a:noFill/>
          </a:ln>
        </p:spPr>
        <p:txBody>
          <a:bodyPr lIns="91440" tIns="45720" rIns="91440" bIns="45720" anchor="b">
            <a:noAutofit/>
          </a:bodyPr>
          <a:lstStyle>
            <a:lvl1pPr indent="0" algn="r">
              <a:lnSpc>
                <a:spcPct val="100000"/>
              </a:lnSpc>
              <a:buNone/>
              <a:tabLst>
                <a:tab pos="0" algn="l"/>
              </a:tabLst>
              <a:defRPr lang="de-DE" sz="1200" b="0" strike="noStrike" spc="-1">
                <a:solidFill>
                  <a:srgbClr val="000000"/>
                </a:solidFill>
                <a:latin typeface="Calibri"/>
              </a:defRPr>
            </a:lvl1pPr>
          </a:lstStyle>
          <a:p>
            <a:pPr indent="0" algn="r">
              <a:lnSpc>
                <a:spcPct val="100000"/>
              </a:lnSpc>
              <a:buNone/>
              <a:tabLst>
                <a:tab pos="0" algn="l"/>
              </a:tabLst>
            </a:pPr>
            <a:fld id="{A422BA72-14A7-464E-82BD-57CC09D366C7}" type="slidenum">
              <a:rPr lang="de-DE" sz="1200" b="0" strike="noStrike" spc="-1">
                <a:solidFill>
                  <a:srgbClr val="000000"/>
                </a:solidFill>
                <a:latin typeface="Calibri"/>
              </a:rPr>
              <a:t>18</a:t>
            </a:fld>
            <a:endParaRPr lang="de-DE" sz="1200" b="0" strike="noStrike" spc="-1">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Titel und ein Inhal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rgbClr val="951B81"/>
              </a:gs>
              <a:gs pos="100000">
                <a:srgbClr val="59358C"/>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393101392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rgbClr val="DE2526"/>
              </a:gs>
              <a:gs pos="100000">
                <a:srgbClr val="CD1719"/>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406892936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elfolie_TUD_weiß-blau">
    <p:spTree>
      <p:nvGrpSpPr>
        <p:cNvPr id="1" name=""/>
        <p:cNvGrpSpPr/>
        <p:nvPr/>
      </p:nvGrpSpPr>
      <p:grpSpPr>
        <a:xfrm>
          <a:off x="0" y="0"/>
          <a:ext cx="0" cy="0"/>
          <a:chOff x="0" y="0"/>
          <a:chExt cx="0" cy="0"/>
        </a:xfrm>
      </p:grpSpPr>
      <p:sp>
        <p:nvSpPr>
          <p:cNvPr id="18" name="Rechteck 13">
            <a:extLst>
              <a:ext uri="{FF2B5EF4-FFF2-40B4-BE49-F238E27FC236}">
                <a16:creationId xmlns:a16="http://schemas.microsoft.com/office/drawing/2014/main" id="{8D22BFAA-62C6-4AF7-A140-D9E9750A54AC}"/>
              </a:ext>
            </a:extLst>
          </p:cNvPr>
          <p:cNvSpPr/>
          <p:nvPr userDrawn="1"/>
        </p:nvSpPr>
        <p:spPr>
          <a:xfrm>
            <a:off x="3151994" y="2563831"/>
            <a:ext cx="9050720" cy="4317954"/>
          </a:xfrm>
          <a:custGeom>
            <a:avLst/>
            <a:gdLst>
              <a:gd name="connsiteX0" fmla="*/ 0 w 5904411"/>
              <a:gd name="connsiteY0" fmla="*/ 0 h 3967747"/>
              <a:gd name="connsiteX1" fmla="*/ 5904411 w 5904411"/>
              <a:gd name="connsiteY1" fmla="*/ 0 h 3967747"/>
              <a:gd name="connsiteX2" fmla="*/ 5904411 w 5904411"/>
              <a:gd name="connsiteY2" fmla="*/ 3967747 h 3967747"/>
              <a:gd name="connsiteX3" fmla="*/ 0 w 5904411"/>
              <a:gd name="connsiteY3" fmla="*/ 3967747 h 3967747"/>
              <a:gd name="connsiteX4" fmla="*/ 0 w 5904411"/>
              <a:gd name="connsiteY4" fmla="*/ 0 h 3967747"/>
              <a:gd name="connsiteX0" fmla="*/ 3590925 w 5904411"/>
              <a:gd name="connsiteY0" fmla="*/ 0 h 3967747"/>
              <a:gd name="connsiteX1" fmla="*/ 5904411 w 5904411"/>
              <a:gd name="connsiteY1" fmla="*/ 0 h 3967747"/>
              <a:gd name="connsiteX2" fmla="*/ 5904411 w 5904411"/>
              <a:gd name="connsiteY2" fmla="*/ 3967747 h 3967747"/>
              <a:gd name="connsiteX3" fmla="*/ 0 w 5904411"/>
              <a:gd name="connsiteY3" fmla="*/ 3967747 h 3967747"/>
              <a:gd name="connsiteX4" fmla="*/ 3590925 w 5904411"/>
              <a:gd name="connsiteY4" fmla="*/ 0 h 3967747"/>
              <a:gd name="connsiteX0" fmla="*/ 3857625 w 6171111"/>
              <a:gd name="connsiteY0" fmla="*/ 0 h 3967747"/>
              <a:gd name="connsiteX1" fmla="*/ 6171111 w 6171111"/>
              <a:gd name="connsiteY1" fmla="*/ 0 h 3967747"/>
              <a:gd name="connsiteX2" fmla="*/ 6171111 w 6171111"/>
              <a:gd name="connsiteY2" fmla="*/ 3967747 h 3967747"/>
              <a:gd name="connsiteX3" fmla="*/ 0 w 6171111"/>
              <a:gd name="connsiteY3" fmla="*/ 3958222 h 3967747"/>
              <a:gd name="connsiteX4" fmla="*/ 3857625 w 6171111"/>
              <a:gd name="connsiteY4" fmla="*/ 0 h 3967747"/>
              <a:gd name="connsiteX0" fmla="*/ 3952875 w 6171111"/>
              <a:gd name="connsiteY0" fmla="*/ 9525 h 3967747"/>
              <a:gd name="connsiteX1" fmla="*/ 6171111 w 6171111"/>
              <a:gd name="connsiteY1" fmla="*/ 0 h 3967747"/>
              <a:gd name="connsiteX2" fmla="*/ 6171111 w 6171111"/>
              <a:gd name="connsiteY2" fmla="*/ 3967747 h 3967747"/>
              <a:gd name="connsiteX3" fmla="*/ 0 w 6171111"/>
              <a:gd name="connsiteY3" fmla="*/ 3958222 h 3967747"/>
              <a:gd name="connsiteX4" fmla="*/ 3952875 w 6171111"/>
              <a:gd name="connsiteY4" fmla="*/ 9525 h 3967747"/>
              <a:gd name="connsiteX0" fmla="*/ 3925061 w 6171111"/>
              <a:gd name="connsiteY0" fmla="*/ 0 h 3972129"/>
              <a:gd name="connsiteX1" fmla="*/ 6171111 w 6171111"/>
              <a:gd name="connsiteY1" fmla="*/ 4382 h 3972129"/>
              <a:gd name="connsiteX2" fmla="*/ 6171111 w 6171111"/>
              <a:gd name="connsiteY2" fmla="*/ 3972129 h 3972129"/>
              <a:gd name="connsiteX3" fmla="*/ 0 w 6171111"/>
              <a:gd name="connsiteY3" fmla="*/ 3962604 h 3972129"/>
              <a:gd name="connsiteX4" fmla="*/ 3925061 w 6171111"/>
              <a:gd name="connsiteY4" fmla="*/ 0 h 3972129"/>
              <a:gd name="connsiteX0" fmla="*/ 3925061 w 6171111"/>
              <a:gd name="connsiteY0" fmla="*/ 381 h 3967747"/>
              <a:gd name="connsiteX1" fmla="*/ 6171111 w 6171111"/>
              <a:gd name="connsiteY1" fmla="*/ 0 h 3967747"/>
              <a:gd name="connsiteX2" fmla="*/ 6171111 w 6171111"/>
              <a:gd name="connsiteY2" fmla="*/ 3967747 h 3967747"/>
              <a:gd name="connsiteX3" fmla="*/ 0 w 6171111"/>
              <a:gd name="connsiteY3" fmla="*/ 3958222 h 3967747"/>
              <a:gd name="connsiteX4" fmla="*/ 3925061 w 6171111"/>
              <a:gd name="connsiteY4" fmla="*/ 381 h 3967747"/>
              <a:gd name="connsiteX0" fmla="*/ 3961821 w 6207871"/>
              <a:gd name="connsiteY0" fmla="*/ 381 h 3981196"/>
              <a:gd name="connsiteX1" fmla="*/ 6207871 w 6207871"/>
              <a:gd name="connsiteY1" fmla="*/ 0 h 3981196"/>
              <a:gd name="connsiteX2" fmla="*/ 6207871 w 6207871"/>
              <a:gd name="connsiteY2" fmla="*/ 3967747 h 3981196"/>
              <a:gd name="connsiteX3" fmla="*/ 0 w 6207871"/>
              <a:gd name="connsiteY3" fmla="*/ 3981196 h 3981196"/>
              <a:gd name="connsiteX4" fmla="*/ 3961821 w 6207871"/>
              <a:gd name="connsiteY4" fmla="*/ 381 h 3981196"/>
              <a:gd name="connsiteX0" fmla="*/ 3984796 w 6230846"/>
              <a:gd name="connsiteY0" fmla="*/ 381 h 3981196"/>
              <a:gd name="connsiteX1" fmla="*/ 6230846 w 6230846"/>
              <a:gd name="connsiteY1" fmla="*/ 0 h 3981196"/>
              <a:gd name="connsiteX2" fmla="*/ 6230846 w 6230846"/>
              <a:gd name="connsiteY2" fmla="*/ 3967747 h 3981196"/>
              <a:gd name="connsiteX3" fmla="*/ 0 w 6230846"/>
              <a:gd name="connsiteY3" fmla="*/ 3981196 h 3981196"/>
              <a:gd name="connsiteX4" fmla="*/ 3984796 w 6230846"/>
              <a:gd name="connsiteY4" fmla="*/ 381 h 3981196"/>
              <a:gd name="connsiteX0" fmla="*/ 3984796 w 8344852"/>
              <a:gd name="connsiteY0" fmla="*/ 381 h 3981196"/>
              <a:gd name="connsiteX1" fmla="*/ 8344852 w 8344852"/>
              <a:gd name="connsiteY1" fmla="*/ 0 h 3981196"/>
              <a:gd name="connsiteX2" fmla="*/ 6230846 w 8344852"/>
              <a:gd name="connsiteY2" fmla="*/ 3967747 h 3981196"/>
              <a:gd name="connsiteX3" fmla="*/ 0 w 8344852"/>
              <a:gd name="connsiteY3" fmla="*/ 3981196 h 3981196"/>
              <a:gd name="connsiteX4" fmla="*/ 3984796 w 8344852"/>
              <a:gd name="connsiteY4" fmla="*/ 381 h 3981196"/>
              <a:gd name="connsiteX0" fmla="*/ 3984796 w 8344852"/>
              <a:gd name="connsiteY0" fmla="*/ 381 h 3981196"/>
              <a:gd name="connsiteX1" fmla="*/ 8344852 w 8344852"/>
              <a:gd name="connsiteY1" fmla="*/ 0 h 3981196"/>
              <a:gd name="connsiteX2" fmla="*/ 8344852 w 8344852"/>
              <a:gd name="connsiteY2" fmla="*/ 3967748 h 3981196"/>
              <a:gd name="connsiteX3" fmla="*/ 0 w 8344852"/>
              <a:gd name="connsiteY3" fmla="*/ 3981196 h 3981196"/>
              <a:gd name="connsiteX4" fmla="*/ 3984796 w 8344852"/>
              <a:gd name="connsiteY4" fmla="*/ 381 h 3981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4852" h="3981196">
                <a:moveTo>
                  <a:pt x="3984796" y="381"/>
                </a:moveTo>
                <a:lnTo>
                  <a:pt x="8344852" y="0"/>
                </a:lnTo>
                <a:lnTo>
                  <a:pt x="8344852" y="3967748"/>
                </a:lnTo>
                <a:lnTo>
                  <a:pt x="0" y="3981196"/>
                </a:lnTo>
                <a:lnTo>
                  <a:pt x="3984796" y="381"/>
                </a:ln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dirty="0"/>
          </a:p>
        </p:txBody>
      </p:sp>
      <p:sp>
        <p:nvSpPr>
          <p:cNvPr id="19" name="Rechteck 9">
            <a:extLst>
              <a:ext uri="{FF2B5EF4-FFF2-40B4-BE49-F238E27FC236}">
                <a16:creationId xmlns:a16="http://schemas.microsoft.com/office/drawing/2014/main" id="{9FD71789-74E3-45C9-B1BA-98AEA75CF44C}"/>
              </a:ext>
            </a:extLst>
          </p:cNvPr>
          <p:cNvSpPr/>
          <p:nvPr userDrawn="1"/>
        </p:nvSpPr>
        <p:spPr>
          <a:xfrm>
            <a:off x="-1" y="3692352"/>
            <a:ext cx="9555747" cy="3185710"/>
          </a:xfrm>
          <a:custGeom>
            <a:avLst/>
            <a:gdLst>
              <a:gd name="connsiteX0" fmla="*/ 0 w 8810492"/>
              <a:gd name="connsiteY0" fmla="*/ 0 h 2937256"/>
              <a:gd name="connsiteX1" fmla="*/ 8810492 w 8810492"/>
              <a:gd name="connsiteY1" fmla="*/ 0 h 2937256"/>
              <a:gd name="connsiteX2" fmla="*/ 8810492 w 8810492"/>
              <a:gd name="connsiteY2" fmla="*/ 2937256 h 2937256"/>
              <a:gd name="connsiteX3" fmla="*/ 0 w 8810492"/>
              <a:gd name="connsiteY3" fmla="*/ 2937256 h 2937256"/>
              <a:gd name="connsiteX4" fmla="*/ 0 w 8810492"/>
              <a:gd name="connsiteY4" fmla="*/ 0 h 2937256"/>
              <a:gd name="connsiteX0" fmla="*/ 0 w 8810492"/>
              <a:gd name="connsiteY0" fmla="*/ 0 h 2937256"/>
              <a:gd name="connsiteX1" fmla="*/ 5858286 w 8810492"/>
              <a:gd name="connsiteY1" fmla="*/ 0 h 2937256"/>
              <a:gd name="connsiteX2" fmla="*/ 8810492 w 8810492"/>
              <a:gd name="connsiteY2" fmla="*/ 2937256 h 2937256"/>
              <a:gd name="connsiteX3" fmla="*/ 0 w 8810492"/>
              <a:gd name="connsiteY3" fmla="*/ 2937256 h 2937256"/>
              <a:gd name="connsiteX4" fmla="*/ 0 w 8810492"/>
              <a:gd name="connsiteY4" fmla="*/ 0 h 293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492" h="2937256">
                <a:moveTo>
                  <a:pt x="0" y="0"/>
                </a:moveTo>
                <a:lnTo>
                  <a:pt x="5858286" y="0"/>
                </a:lnTo>
                <a:lnTo>
                  <a:pt x="8810492" y="2937256"/>
                </a:lnTo>
                <a:lnTo>
                  <a:pt x="0" y="2937256"/>
                </a:lnTo>
                <a:lnTo>
                  <a:pt x="0" y="0"/>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de-DE" dirty="0"/>
              <a:t> </a:t>
            </a:r>
          </a:p>
        </p:txBody>
      </p:sp>
      <p:sp>
        <p:nvSpPr>
          <p:cNvPr id="20" name="Rechteck 8">
            <a:extLst>
              <a:ext uri="{FF2B5EF4-FFF2-40B4-BE49-F238E27FC236}">
                <a16:creationId xmlns:a16="http://schemas.microsoft.com/office/drawing/2014/main" id="{E0A106CA-E2A4-4455-BD1E-8B7BA6CDC669}"/>
              </a:ext>
            </a:extLst>
          </p:cNvPr>
          <p:cNvSpPr/>
          <p:nvPr userDrawn="1"/>
        </p:nvSpPr>
        <p:spPr>
          <a:xfrm>
            <a:off x="-709" y="2302249"/>
            <a:ext cx="6020777" cy="4581946"/>
          </a:xfrm>
          <a:custGeom>
            <a:avLst/>
            <a:gdLst>
              <a:gd name="connsiteX0" fmla="*/ 0 w 3587931"/>
              <a:gd name="connsiteY0" fmla="*/ 0 h 5307874"/>
              <a:gd name="connsiteX1" fmla="*/ 3587931 w 3587931"/>
              <a:gd name="connsiteY1" fmla="*/ 0 h 5307874"/>
              <a:gd name="connsiteX2" fmla="*/ 3587931 w 3587931"/>
              <a:gd name="connsiteY2" fmla="*/ 5307874 h 5307874"/>
              <a:gd name="connsiteX3" fmla="*/ 0 w 3587931"/>
              <a:gd name="connsiteY3" fmla="*/ 5307874 h 5307874"/>
              <a:gd name="connsiteX4" fmla="*/ 0 w 3587931"/>
              <a:gd name="connsiteY4" fmla="*/ 0 h 5307874"/>
              <a:gd name="connsiteX0" fmla="*/ 0 w 3587931"/>
              <a:gd name="connsiteY0" fmla="*/ 0 h 5307874"/>
              <a:gd name="connsiteX1" fmla="*/ 3587931 w 3587931"/>
              <a:gd name="connsiteY1" fmla="*/ 0 h 5307874"/>
              <a:gd name="connsiteX2" fmla="*/ 3587931 w 3587931"/>
              <a:gd name="connsiteY2" fmla="*/ 3657600 h 5307874"/>
              <a:gd name="connsiteX3" fmla="*/ 3587931 w 3587931"/>
              <a:gd name="connsiteY3" fmla="*/ 5307874 h 5307874"/>
              <a:gd name="connsiteX4" fmla="*/ 0 w 3587931"/>
              <a:gd name="connsiteY4" fmla="*/ 5307874 h 5307874"/>
              <a:gd name="connsiteX5" fmla="*/ 0 w 3587931"/>
              <a:gd name="connsiteY5" fmla="*/ 0 h 5307874"/>
              <a:gd name="connsiteX0" fmla="*/ 0 w 3587931"/>
              <a:gd name="connsiteY0" fmla="*/ 0 h 5307874"/>
              <a:gd name="connsiteX1" fmla="*/ 1463039 w 3587931"/>
              <a:gd name="connsiteY1" fmla="*/ 1445623 h 5307874"/>
              <a:gd name="connsiteX2" fmla="*/ 3587931 w 3587931"/>
              <a:gd name="connsiteY2" fmla="*/ 3657600 h 5307874"/>
              <a:gd name="connsiteX3" fmla="*/ 3587931 w 3587931"/>
              <a:gd name="connsiteY3" fmla="*/ 5307874 h 5307874"/>
              <a:gd name="connsiteX4" fmla="*/ 0 w 3587931"/>
              <a:gd name="connsiteY4" fmla="*/ 5307874 h 5307874"/>
              <a:gd name="connsiteX5" fmla="*/ 0 w 3587931"/>
              <a:gd name="connsiteY5" fmla="*/ 0 h 5307874"/>
              <a:gd name="connsiteX0" fmla="*/ 0 w 3622765"/>
              <a:gd name="connsiteY0" fmla="*/ 0 h 5307874"/>
              <a:gd name="connsiteX1" fmla="*/ 1463039 w 3622765"/>
              <a:gd name="connsiteY1" fmla="*/ 1445623 h 5307874"/>
              <a:gd name="connsiteX2" fmla="*/ 3622765 w 3622765"/>
              <a:gd name="connsiteY2" fmla="*/ 3614057 h 5307874"/>
              <a:gd name="connsiteX3" fmla="*/ 3587931 w 3622765"/>
              <a:gd name="connsiteY3" fmla="*/ 5307874 h 5307874"/>
              <a:gd name="connsiteX4" fmla="*/ 0 w 3622765"/>
              <a:gd name="connsiteY4" fmla="*/ 5307874 h 5307874"/>
              <a:gd name="connsiteX5" fmla="*/ 0 w 3622765"/>
              <a:gd name="connsiteY5" fmla="*/ 0 h 5307874"/>
              <a:gd name="connsiteX0" fmla="*/ 0 w 3622765"/>
              <a:gd name="connsiteY0" fmla="*/ 0 h 5307874"/>
              <a:gd name="connsiteX1" fmla="*/ 1463039 w 3622765"/>
              <a:gd name="connsiteY1" fmla="*/ 1445623 h 5307874"/>
              <a:gd name="connsiteX2" fmla="*/ 3622765 w 3622765"/>
              <a:gd name="connsiteY2" fmla="*/ 3614057 h 5307874"/>
              <a:gd name="connsiteX3" fmla="*/ 3622765 w 3622765"/>
              <a:gd name="connsiteY3" fmla="*/ 5307874 h 5307874"/>
              <a:gd name="connsiteX4" fmla="*/ 0 w 3622765"/>
              <a:gd name="connsiteY4" fmla="*/ 5307874 h 5307874"/>
              <a:gd name="connsiteX5" fmla="*/ 0 w 3622765"/>
              <a:gd name="connsiteY5" fmla="*/ 0 h 5307874"/>
              <a:gd name="connsiteX0" fmla="*/ 0 w 3622765"/>
              <a:gd name="connsiteY0" fmla="*/ 0 h 5307874"/>
              <a:gd name="connsiteX1" fmla="*/ 1463039 w 3622765"/>
              <a:gd name="connsiteY1" fmla="*/ 1445623 h 5307874"/>
              <a:gd name="connsiteX2" fmla="*/ 3578520 w 3622765"/>
              <a:gd name="connsiteY2" fmla="*/ 3614057 h 5307874"/>
              <a:gd name="connsiteX3" fmla="*/ 3622765 w 3622765"/>
              <a:gd name="connsiteY3" fmla="*/ 5307874 h 5307874"/>
              <a:gd name="connsiteX4" fmla="*/ 0 w 3622765"/>
              <a:gd name="connsiteY4" fmla="*/ 5307874 h 5307874"/>
              <a:gd name="connsiteX5" fmla="*/ 0 w 3622765"/>
              <a:gd name="connsiteY5" fmla="*/ 0 h 5307874"/>
              <a:gd name="connsiteX0" fmla="*/ 0 w 3593268"/>
              <a:gd name="connsiteY0" fmla="*/ 0 h 5307874"/>
              <a:gd name="connsiteX1" fmla="*/ 1463039 w 3593268"/>
              <a:gd name="connsiteY1" fmla="*/ 1445623 h 5307874"/>
              <a:gd name="connsiteX2" fmla="*/ 3578520 w 3593268"/>
              <a:gd name="connsiteY2" fmla="*/ 3614057 h 5307874"/>
              <a:gd name="connsiteX3" fmla="*/ 3593268 w 3593268"/>
              <a:gd name="connsiteY3" fmla="*/ 5307874 h 5307874"/>
              <a:gd name="connsiteX4" fmla="*/ 0 w 3593268"/>
              <a:gd name="connsiteY4" fmla="*/ 5307874 h 5307874"/>
              <a:gd name="connsiteX5" fmla="*/ 0 w 3593268"/>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63771 w 3578520"/>
              <a:gd name="connsiteY3" fmla="*/ 5307874 h 5307874"/>
              <a:gd name="connsiteX4" fmla="*/ 0 w 3578520"/>
              <a:gd name="connsiteY4" fmla="*/ 5307874 h 5307874"/>
              <a:gd name="connsiteX5" fmla="*/ 0 w 3578520"/>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71146 w 3578520"/>
              <a:gd name="connsiteY3" fmla="*/ 5307874 h 5307874"/>
              <a:gd name="connsiteX4" fmla="*/ 0 w 3578520"/>
              <a:gd name="connsiteY4" fmla="*/ 5307874 h 5307874"/>
              <a:gd name="connsiteX5" fmla="*/ 0 w 3578520"/>
              <a:gd name="connsiteY5" fmla="*/ 0 h 5307874"/>
              <a:gd name="connsiteX0" fmla="*/ 0 w 3578520"/>
              <a:gd name="connsiteY0" fmla="*/ 0 h 5307874"/>
              <a:gd name="connsiteX1" fmla="*/ 1463039 w 3578520"/>
              <a:gd name="connsiteY1" fmla="*/ 1445623 h 5307874"/>
              <a:gd name="connsiteX2" fmla="*/ 3578520 w 3578520"/>
              <a:gd name="connsiteY2" fmla="*/ 3614057 h 5307874"/>
              <a:gd name="connsiteX3" fmla="*/ 3578520 w 3578520"/>
              <a:gd name="connsiteY3" fmla="*/ 5307874 h 5307874"/>
              <a:gd name="connsiteX4" fmla="*/ 0 w 3578520"/>
              <a:gd name="connsiteY4" fmla="*/ 5307874 h 5307874"/>
              <a:gd name="connsiteX5" fmla="*/ 0 w 3578520"/>
              <a:gd name="connsiteY5" fmla="*/ 0 h 5307874"/>
              <a:gd name="connsiteX0" fmla="*/ 0 w 3599785"/>
              <a:gd name="connsiteY0" fmla="*/ 0 h 3872478"/>
              <a:gd name="connsiteX1" fmla="*/ 1484304 w 3599785"/>
              <a:gd name="connsiteY1" fmla="*/ 10227 h 3872478"/>
              <a:gd name="connsiteX2" fmla="*/ 3599785 w 3599785"/>
              <a:gd name="connsiteY2" fmla="*/ 2178661 h 3872478"/>
              <a:gd name="connsiteX3" fmla="*/ 3599785 w 3599785"/>
              <a:gd name="connsiteY3" fmla="*/ 3872478 h 3872478"/>
              <a:gd name="connsiteX4" fmla="*/ 21265 w 3599785"/>
              <a:gd name="connsiteY4" fmla="*/ 3872478 h 3872478"/>
              <a:gd name="connsiteX5" fmla="*/ 0 w 3599785"/>
              <a:gd name="connsiteY5" fmla="*/ 0 h 3872478"/>
              <a:gd name="connsiteX0" fmla="*/ 0 w 3599785"/>
              <a:gd name="connsiteY0" fmla="*/ 0 h 4223352"/>
              <a:gd name="connsiteX1" fmla="*/ 1484304 w 3599785"/>
              <a:gd name="connsiteY1" fmla="*/ 10227 h 4223352"/>
              <a:gd name="connsiteX2" fmla="*/ 3599785 w 3599785"/>
              <a:gd name="connsiteY2" fmla="*/ 2178661 h 4223352"/>
              <a:gd name="connsiteX3" fmla="*/ 3589153 w 3599785"/>
              <a:gd name="connsiteY3" fmla="*/ 4223352 h 4223352"/>
              <a:gd name="connsiteX4" fmla="*/ 21265 w 3599785"/>
              <a:gd name="connsiteY4" fmla="*/ 3872478 h 4223352"/>
              <a:gd name="connsiteX5" fmla="*/ 0 w 3599785"/>
              <a:gd name="connsiteY5" fmla="*/ 0 h 4223352"/>
              <a:gd name="connsiteX0" fmla="*/ 0 w 3599785"/>
              <a:gd name="connsiteY0" fmla="*/ 0 h 4223352"/>
              <a:gd name="connsiteX1" fmla="*/ 1484304 w 3599785"/>
              <a:gd name="connsiteY1" fmla="*/ 10227 h 4223352"/>
              <a:gd name="connsiteX2" fmla="*/ 3599785 w 3599785"/>
              <a:gd name="connsiteY2" fmla="*/ 2178661 h 4223352"/>
              <a:gd name="connsiteX3" fmla="*/ 3589153 w 3599785"/>
              <a:gd name="connsiteY3" fmla="*/ 4223352 h 4223352"/>
              <a:gd name="connsiteX4" fmla="*/ 0 w 3599785"/>
              <a:gd name="connsiteY4" fmla="*/ 4212720 h 4223352"/>
              <a:gd name="connsiteX5" fmla="*/ 0 w 3599785"/>
              <a:gd name="connsiteY5" fmla="*/ 0 h 4223352"/>
              <a:gd name="connsiteX0" fmla="*/ 0 w 3599785"/>
              <a:gd name="connsiteY0" fmla="*/ 7190 h 4230542"/>
              <a:gd name="connsiteX1" fmla="*/ 1484304 w 3599785"/>
              <a:gd name="connsiteY1" fmla="*/ 0 h 4230542"/>
              <a:gd name="connsiteX2" fmla="*/ 3599785 w 3599785"/>
              <a:gd name="connsiteY2" fmla="*/ 2185851 h 4230542"/>
              <a:gd name="connsiteX3" fmla="*/ 3589153 w 3599785"/>
              <a:gd name="connsiteY3" fmla="*/ 4230542 h 4230542"/>
              <a:gd name="connsiteX4" fmla="*/ 0 w 3599785"/>
              <a:gd name="connsiteY4" fmla="*/ 4219910 h 4230542"/>
              <a:gd name="connsiteX5" fmla="*/ 0 w 3599785"/>
              <a:gd name="connsiteY5" fmla="*/ 7190 h 4230542"/>
              <a:gd name="connsiteX0" fmla="*/ 0 w 3607160"/>
              <a:gd name="connsiteY0" fmla="*/ 14564 h 4230542"/>
              <a:gd name="connsiteX1" fmla="*/ 1491679 w 3607160"/>
              <a:gd name="connsiteY1" fmla="*/ 0 h 4230542"/>
              <a:gd name="connsiteX2" fmla="*/ 3607160 w 3607160"/>
              <a:gd name="connsiteY2" fmla="*/ 2185851 h 4230542"/>
              <a:gd name="connsiteX3" fmla="*/ 3596528 w 3607160"/>
              <a:gd name="connsiteY3" fmla="*/ 4230542 h 4230542"/>
              <a:gd name="connsiteX4" fmla="*/ 7375 w 3607160"/>
              <a:gd name="connsiteY4" fmla="*/ 4219910 h 4230542"/>
              <a:gd name="connsiteX5" fmla="*/ 0 w 3607160"/>
              <a:gd name="connsiteY5" fmla="*/ 14564 h 4230542"/>
              <a:gd name="connsiteX0" fmla="*/ 709 w 3600495"/>
              <a:gd name="connsiteY0" fmla="*/ 0 h 4407707"/>
              <a:gd name="connsiteX1" fmla="*/ 1485014 w 3600495"/>
              <a:gd name="connsiteY1" fmla="*/ 177165 h 4407707"/>
              <a:gd name="connsiteX2" fmla="*/ 3600495 w 3600495"/>
              <a:gd name="connsiteY2" fmla="*/ 2363016 h 4407707"/>
              <a:gd name="connsiteX3" fmla="*/ 3589863 w 3600495"/>
              <a:gd name="connsiteY3" fmla="*/ 4407707 h 4407707"/>
              <a:gd name="connsiteX4" fmla="*/ 710 w 3600495"/>
              <a:gd name="connsiteY4" fmla="*/ 4397075 h 4407707"/>
              <a:gd name="connsiteX5" fmla="*/ 709 w 3600495"/>
              <a:gd name="connsiteY5" fmla="*/ 0 h 4407707"/>
              <a:gd name="connsiteX0" fmla="*/ 709 w 3600495"/>
              <a:gd name="connsiteY0" fmla="*/ 0 h 4230727"/>
              <a:gd name="connsiteX1" fmla="*/ 1485014 w 3600495"/>
              <a:gd name="connsiteY1" fmla="*/ 185 h 4230727"/>
              <a:gd name="connsiteX2" fmla="*/ 3600495 w 3600495"/>
              <a:gd name="connsiteY2" fmla="*/ 2186036 h 4230727"/>
              <a:gd name="connsiteX3" fmla="*/ 3589863 w 3600495"/>
              <a:gd name="connsiteY3" fmla="*/ 4230727 h 4230727"/>
              <a:gd name="connsiteX4" fmla="*/ 710 w 3600495"/>
              <a:gd name="connsiteY4" fmla="*/ 4220095 h 4230727"/>
              <a:gd name="connsiteX5" fmla="*/ 709 w 3600495"/>
              <a:gd name="connsiteY5" fmla="*/ 0 h 4230727"/>
              <a:gd name="connsiteX0" fmla="*/ 709 w 5551215"/>
              <a:gd name="connsiteY0" fmla="*/ 0 h 4232550"/>
              <a:gd name="connsiteX1" fmla="*/ 1485014 w 5551215"/>
              <a:gd name="connsiteY1" fmla="*/ 185 h 4232550"/>
              <a:gd name="connsiteX2" fmla="*/ 5551215 w 5551215"/>
              <a:gd name="connsiteY2" fmla="*/ 4232550 h 4232550"/>
              <a:gd name="connsiteX3" fmla="*/ 3589863 w 5551215"/>
              <a:gd name="connsiteY3" fmla="*/ 4230727 h 4232550"/>
              <a:gd name="connsiteX4" fmla="*/ 710 w 5551215"/>
              <a:gd name="connsiteY4" fmla="*/ 4220095 h 4232550"/>
              <a:gd name="connsiteX5" fmla="*/ 709 w 5551215"/>
              <a:gd name="connsiteY5" fmla="*/ 0 h 4232550"/>
              <a:gd name="connsiteX0" fmla="*/ 709 w 5551215"/>
              <a:gd name="connsiteY0" fmla="*/ 0 h 4232550"/>
              <a:gd name="connsiteX1" fmla="*/ 1485014 w 5551215"/>
              <a:gd name="connsiteY1" fmla="*/ 185 h 4232550"/>
              <a:gd name="connsiteX2" fmla="*/ 5551215 w 5551215"/>
              <a:gd name="connsiteY2" fmla="*/ 4232550 h 4232550"/>
              <a:gd name="connsiteX3" fmla="*/ 710 w 5551215"/>
              <a:gd name="connsiteY3" fmla="*/ 4220095 h 4232550"/>
              <a:gd name="connsiteX4" fmla="*/ 709 w 5551215"/>
              <a:gd name="connsiteY4" fmla="*/ 0 h 4232550"/>
              <a:gd name="connsiteX0" fmla="*/ 709 w 5551215"/>
              <a:gd name="connsiteY0" fmla="*/ 0 h 4224599"/>
              <a:gd name="connsiteX1" fmla="*/ 1485014 w 5551215"/>
              <a:gd name="connsiteY1" fmla="*/ 185 h 4224599"/>
              <a:gd name="connsiteX2" fmla="*/ 5551215 w 5551215"/>
              <a:gd name="connsiteY2" fmla="*/ 4224599 h 4224599"/>
              <a:gd name="connsiteX3" fmla="*/ 710 w 5551215"/>
              <a:gd name="connsiteY3" fmla="*/ 4220095 h 4224599"/>
              <a:gd name="connsiteX4" fmla="*/ 709 w 5551215"/>
              <a:gd name="connsiteY4" fmla="*/ 0 h 422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215" h="4224599">
                <a:moveTo>
                  <a:pt x="709" y="0"/>
                </a:moveTo>
                <a:lnTo>
                  <a:pt x="1485014" y="185"/>
                </a:lnTo>
                <a:lnTo>
                  <a:pt x="5551215" y="4224599"/>
                </a:lnTo>
                <a:lnTo>
                  <a:pt x="710" y="4220095"/>
                </a:lnTo>
                <a:cubicBezTo>
                  <a:pt x="-1748" y="2818313"/>
                  <a:pt x="3167" y="1401782"/>
                  <a:pt x="70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de-DE"/>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21" name="Grafik 2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23" name="Grafik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231144190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el und ein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lvl1pPr>
              <a:defRPr/>
            </a:lvl1pPr>
          </a:lstStyle>
          <a:p>
            <a:r>
              <a:rPr lang="de-DE"/>
              <a:t>Titelmasterformat durch Klicken bearbeiten</a:t>
            </a:r>
            <a:endParaRPr lang="de-DE" dirty="0"/>
          </a:p>
        </p:txBody>
      </p:sp>
      <p:sp>
        <p:nvSpPr>
          <p:cNvPr id="6" name="Inhaltsplatzhalter 5"/>
          <p:cNvSpPr>
            <a:spLocks noGrp="1"/>
          </p:cNvSpPr>
          <p:nvPr>
            <p:ph sz="quarter" idx="10"/>
          </p:nvPr>
        </p:nvSpPr>
        <p:spPr>
          <a:xfrm>
            <a:off x="874711" y="1484313"/>
            <a:ext cx="10580688" cy="4344987"/>
          </a:xfrm>
        </p:spPr>
        <p:txBody>
          <a:bodyPr/>
          <a:lstStyle>
            <a:lvl1pPr>
              <a:spcBef>
                <a:spcPts val="1200"/>
              </a:spcBef>
              <a:defRPr/>
            </a:lvl1pPr>
            <a:lvl3pPr>
              <a:spcBef>
                <a:spcPts val="1200"/>
              </a:spcBef>
              <a:defRPr/>
            </a:lvl3pPr>
          </a:lstStyle>
          <a:p>
            <a:pPr lvl="0"/>
            <a:r>
              <a:rPr lang="de-DE" dirty="0"/>
              <a:t>Formatvorlagen des Textmasters bearbeiten</a:t>
            </a:r>
          </a:p>
        </p:txBody>
      </p:sp>
    </p:spTree>
    <p:extLst>
      <p:ext uri="{BB962C8B-B14F-4D97-AF65-F5344CB8AC3E}">
        <p14:creationId xmlns:p14="http://schemas.microsoft.com/office/powerpoint/2010/main" val="106827289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und 2 Inhalte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Inhaltsplatzhalter 3"/>
          <p:cNvSpPr>
            <a:spLocks noGrp="1"/>
          </p:cNvSpPr>
          <p:nvPr>
            <p:ph sz="quarter" idx="14"/>
          </p:nvPr>
        </p:nvSpPr>
        <p:spPr>
          <a:xfrm>
            <a:off x="874713" y="1481138"/>
            <a:ext cx="519588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quarter" idx="15"/>
          </p:nvPr>
        </p:nvSpPr>
        <p:spPr>
          <a:xfrm>
            <a:off x="6267450" y="1481138"/>
            <a:ext cx="519588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7366189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el und 2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6267449" y="1484314"/>
            <a:ext cx="5187950"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7322264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8070849" y="1484314"/>
            <a:ext cx="3384549" cy="4344985"/>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69992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5246591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 und Inhalt und Bild_qu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0" y="4101152"/>
            <a:ext cx="12191999" cy="2028186"/>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10580687" cy="23984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30942858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el und Inhalt und Bild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Bildplatzhalter 7"/>
          <p:cNvSpPr>
            <a:spLocks noGrp="1"/>
          </p:cNvSpPr>
          <p:nvPr>
            <p:ph type="pic" sz="quarter" idx="13"/>
          </p:nvPr>
        </p:nvSpPr>
        <p:spPr>
          <a:xfrm>
            <a:off x="8070849" y="1484314"/>
            <a:ext cx="4121151" cy="4645024"/>
          </a:xfrm>
        </p:spPr>
        <p:txBody>
          <a:bodyPr/>
          <a:lstStyle/>
          <a:p>
            <a:r>
              <a:rPr lang="de-DE"/>
              <a:t>Bild durch Klicken auf Symbol hinzufügen</a:t>
            </a:r>
            <a:endParaRPr lang="de-DE" dirty="0"/>
          </a:p>
        </p:txBody>
      </p:sp>
      <p:sp>
        <p:nvSpPr>
          <p:cNvPr id="4" name="Inhaltsplatzhalter 3"/>
          <p:cNvSpPr>
            <a:spLocks noGrp="1"/>
          </p:cNvSpPr>
          <p:nvPr>
            <p:ph sz="quarter" idx="14"/>
          </p:nvPr>
        </p:nvSpPr>
        <p:spPr>
          <a:xfrm>
            <a:off x="874713" y="1484313"/>
            <a:ext cx="69992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0189392"/>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el und 3 Inhalte">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5"/>
            <a:ext cx="10580687" cy="684213"/>
          </a:xfrm>
        </p:spPr>
        <p:txBody>
          <a:bodyPr/>
          <a:lstStyle/>
          <a:p>
            <a:r>
              <a:rPr lang="de-DE"/>
              <a:t>Titelmasterformat durch Klicken bearbeiten</a:t>
            </a:r>
            <a:endParaRPr lang="de-DE" dirty="0"/>
          </a:p>
        </p:txBody>
      </p:sp>
      <p:sp>
        <p:nvSpPr>
          <p:cNvPr id="4" name="Inhaltsplatzhalter 3"/>
          <p:cNvSpPr>
            <a:spLocks noGrp="1"/>
          </p:cNvSpPr>
          <p:nvPr>
            <p:ph sz="quarter" idx="13"/>
          </p:nvPr>
        </p:nvSpPr>
        <p:spPr>
          <a:xfrm>
            <a:off x="874713" y="1481138"/>
            <a:ext cx="3398837"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3"/>
          <p:cNvSpPr>
            <a:spLocks noGrp="1"/>
          </p:cNvSpPr>
          <p:nvPr>
            <p:ph sz="quarter" idx="14"/>
          </p:nvPr>
        </p:nvSpPr>
        <p:spPr>
          <a:xfrm>
            <a:off x="4457699" y="1481138"/>
            <a:ext cx="3416301"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3"/>
          <p:cNvSpPr>
            <a:spLocks noGrp="1"/>
          </p:cNvSpPr>
          <p:nvPr>
            <p:ph sz="quarter" idx="15"/>
          </p:nvPr>
        </p:nvSpPr>
        <p:spPr>
          <a:xfrm>
            <a:off x="8070850" y="1481138"/>
            <a:ext cx="3384550" cy="43608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7012271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_TUD_weiß-blau">
    <p:spTree>
      <p:nvGrpSpPr>
        <p:cNvPr id="1" name=""/>
        <p:cNvGrpSpPr/>
        <p:nvPr/>
      </p:nvGrpSpPr>
      <p:grpSpPr>
        <a:xfrm>
          <a:off x="0" y="0"/>
          <a:ext cx="0" cy="0"/>
          <a:chOff x="0" y="0"/>
          <a:chExt cx="0" cy="0"/>
        </a:xfrm>
      </p:grpSpPr>
      <p:pic>
        <p:nvPicPr>
          <p:cNvPr id="14" name="Grafik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
        <p:nvSpPr>
          <p:cNvPr id="13" name="Rechteck 12"/>
          <p:cNvSpPr/>
          <p:nvPr/>
        </p:nvSpPr>
        <p:spPr>
          <a:xfrm>
            <a:off x="0" y="1204912"/>
            <a:ext cx="12192000" cy="5653089"/>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9"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20"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21"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22"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23"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spTree>
    <p:extLst>
      <p:ext uri="{BB962C8B-B14F-4D97-AF65-F5344CB8AC3E}">
        <p14:creationId xmlns:p14="http://schemas.microsoft.com/office/powerpoint/2010/main" val="149966406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el und 4 Inhalte">
    <p:spTree>
      <p:nvGrpSpPr>
        <p:cNvPr id="1" name=""/>
        <p:cNvGrpSpPr/>
        <p:nvPr/>
      </p:nvGrpSpPr>
      <p:grpSpPr>
        <a:xfrm>
          <a:off x="0" y="0"/>
          <a:ext cx="0" cy="0"/>
          <a:chOff x="0" y="0"/>
          <a:chExt cx="0" cy="0"/>
        </a:xfrm>
      </p:grpSpPr>
      <p:sp>
        <p:nvSpPr>
          <p:cNvPr id="9" name="Bildplatzhalter 7"/>
          <p:cNvSpPr>
            <a:spLocks noGrp="1"/>
          </p:cNvSpPr>
          <p:nvPr>
            <p:ph type="pic" sz="quarter" idx="13"/>
          </p:nvPr>
        </p:nvSpPr>
        <p:spPr>
          <a:xfrm>
            <a:off x="874711" y="1484313"/>
            <a:ext cx="4300539" cy="1332000"/>
          </a:xfrm>
        </p:spPr>
        <p:txBody>
          <a:bodyPr/>
          <a:lstStyle/>
          <a:p>
            <a:r>
              <a:rPr lang="de-DE"/>
              <a:t>Bild durch Klicken auf Symbol hinzufügen</a:t>
            </a:r>
            <a:endParaRPr lang="de-DE" dirty="0"/>
          </a:p>
        </p:txBody>
      </p:sp>
      <p:sp>
        <p:nvSpPr>
          <p:cNvPr id="10" name="Bildplatzhalter 7"/>
          <p:cNvSpPr>
            <a:spLocks noGrp="1"/>
          </p:cNvSpPr>
          <p:nvPr>
            <p:ph type="pic" sz="quarter" idx="14"/>
          </p:nvPr>
        </p:nvSpPr>
        <p:spPr>
          <a:xfrm>
            <a:off x="874712" y="2943181"/>
            <a:ext cx="4300537" cy="1332000"/>
          </a:xfrm>
        </p:spPr>
        <p:txBody>
          <a:bodyPr/>
          <a:lstStyle/>
          <a:p>
            <a:r>
              <a:rPr lang="de-DE"/>
              <a:t>Bild durch Klicken auf Symbol hinzufügen</a:t>
            </a:r>
            <a:endParaRPr lang="de-DE" dirty="0"/>
          </a:p>
        </p:txBody>
      </p:sp>
      <p:sp>
        <p:nvSpPr>
          <p:cNvPr id="11" name="Bildplatzhalter 7"/>
          <p:cNvSpPr>
            <a:spLocks noGrp="1"/>
          </p:cNvSpPr>
          <p:nvPr>
            <p:ph type="pic" sz="quarter" idx="15"/>
          </p:nvPr>
        </p:nvSpPr>
        <p:spPr>
          <a:xfrm>
            <a:off x="874710" y="4402050"/>
            <a:ext cx="4300537" cy="1427249"/>
          </a:xfrm>
        </p:spPr>
        <p:txBody>
          <a:bodyPr/>
          <a:lstStyle/>
          <a:p>
            <a:r>
              <a:rPr lang="de-DE"/>
              <a:t>Bild durch Klicken auf Symbol hinzufügen</a:t>
            </a:r>
            <a:endParaRPr lang="de-DE" dirty="0"/>
          </a:p>
        </p:txBody>
      </p:sp>
      <p:sp>
        <p:nvSpPr>
          <p:cNvPr id="4" name="Titel 3"/>
          <p:cNvSpPr>
            <a:spLocks noGrp="1"/>
          </p:cNvSpPr>
          <p:nvPr>
            <p:ph type="title"/>
          </p:nvPr>
        </p:nvSpPr>
        <p:spPr/>
        <p:txBody>
          <a:bodyPr/>
          <a:lstStyle/>
          <a:p>
            <a:r>
              <a:rPr lang="de-DE"/>
              <a:t>Titelmasterformat durch Klicken bearbeiten</a:t>
            </a:r>
          </a:p>
        </p:txBody>
      </p:sp>
      <p:sp>
        <p:nvSpPr>
          <p:cNvPr id="5" name="Inhaltsplatzhalter 4"/>
          <p:cNvSpPr>
            <a:spLocks noGrp="1"/>
          </p:cNvSpPr>
          <p:nvPr>
            <p:ph sz="quarter" idx="16"/>
          </p:nvPr>
        </p:nvSpPr>
        <p:spPr>
          <a:xfrm>
            <a:off x="5365750" y="1484313"/>
            <a:ext cx="6089650"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32600164"/>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2 Titel und 2 Inhalte">
    <p:spTree>
      <p:nvGrpSpPr>
        <p:cNvPr id="1" name=""/>
        <p:cNvGrpSpPr/>
        <p:nvPr/>
      </p:nvGrpSpPr>
      <p:grpSpPr>
        <a:xfrm>
          <a:off x="0" y="0"/>
          <a:ext cx="0" cy="0"/>
          <a:chOff x="0" y="0"/>
          <a:chExt cx="0" cy="0"/>
        </a:xfrm>
      </p:grpSpPr>
      <p:sp>
        <p:nvSpPr>
          <p:cNvPr id="7" name="Titel 1"/>
          <p:cNvSpPr txBox="1">
            <a:spLocks/>
          </p:cNvSpPr>
          <p:nvPr/>
        </p:nvSpPr>
        <p:spPr>
          <a:xfrm>
            <a:off x="6267450" y="368305"/>
            <a:ext cx="5046135" cy="662147"/>
          </a:xfrm>
          <a:prstGeom prst="rect">
            <a:avLst/>
          </a:prstGeom>
          <a:ln>
            <a:noFill/>
          </a:ln>
        </p:spPr>
        <p:txBody>
          <a:bodyPr vert="horz" lIns="0" tIns="0" rIns="0" bIns="0" rtlCol="0" anchor="t" anchorCtr="0">
            <a:noAutofit/>
          </a:bodyPr>
          <a:lstStyle>
            <a:lvl1pPr algn="l" defTabSz="914400" rtl="0" eaLnBrk="1" latinLnBrk="0" hangingPunct="1">
              <a:spcBef>
                <a:spcPct val="0"/>
              </a:spcBef>
              <a:buNone/>
              <a:defRPr sz="2400" b="1" kern="1200" baseline="0">
                <a:solidFill>
                  <a:schemeClr val="tx2"/>
                </a:solidFill>
                <a:latin typeface="Open Sans" panose="020B0606030504020204" pitchFamily="34" charset="0"/>
                <a:ea typeface="+mj-ea"/>
                <a:cs typeface="+mj-cs"/>
              </a:defRPr>
            </a:lvl1pPr>
          </a:lstStyle>
          <a:p>
            <a:r>
              <a:rPr lang="de-DE" sz="2400" dirty="0">
                <a:solidFill>
                  <a:schemeClr val="accent1"/>
                </a:solidFill>
              </a:rPr>
              <a:t>Titelmasterformat durch Klicken bearbeiten</a:t>
            </a:r>
          </a:p>
        </p:txBody>
      </p:sp>
      <p:sp>
        <p:nvSpPr>
          <p:cNvPr id="3" name="Titel 2"/>
          <p:cNvSpPr>
            <a:spLocks noGrp="1"/>
          </p:cNvSpPr>
          <p:nvPr>
            <p:ph type="title"/>
          </p:nvPr>
        </p:nvSpPr>
        <p:spPr>
          <a:xfrm>
            <a:off x="874712" y="367507"/>
            <a:ext cx="5195887" cy="662781"/>
          </a:xfrm>
        </p:spPr>
        <p:txBody>
          <a:bodyPr/>
          <a:lstStyle/>
          <a:p>
            <a:r>
              <a:rPr lang="de-DE"/>
              <a:t>Titelmasterformat durch Klicken bearbeiten</a:t>
            </a:r>
            <a:endParaRPr lang="de-DE" dirty="0"/>
          </a:p>
        </p:txBody>
      </p:sp>
      <p:sp>
        <p:nvSpPr>
          <p:cNvPr id="4" name="Inhaltsplatzhalter 3"/>
          <p:cNvSpPr>
            <a:spLocks noGrp="1"/>
          </p:cNvSpPr>
          <p:nvPr>
            <p:ph sz="quarter" idx="12"/>
          </p:nvPr>
        </p:nvSpPr>
        <p:spPr>
          <a:xfrm>
            <a:off x="874713" y="1484313"/>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Inhaltsplatzhalter 3"/>
          <p:cNvSpPr>
            <a:spLocks noGrp="1"/>
          </p:cNvSpPr>
          <p:nvPr>
            <p:ph sz="quarter" idx="13"/>
          </p:nvPr>
        </p:nvSpPr>
        <p:spPr>
          <a:xfrm>
            <a:off x="6273895" y="1486586"/>
            <a:ext cx="5195887" cy="43576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88948058"/>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el und 18 Bilder">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19" name="Bildplatzhalter 2"/>
          <p:cNvSpPr>
            <a:spLocks noGrp="1"/>
          </p:cNvSpPr>
          <p:nvPr>
            <p:ph type="pic" sz="quarter" idx="10"/>
          </p:nvPr>
        </p:nvSpPr>
        <p:spPr>
          <a:xfrm>
            <a:off x="879785"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0" name="Bildplatzhalter 2"/>
          <p:cNvSpPr>
            <a:spLocks noGrp="1"/>
          </p:cNvSpPr>
          <p:nvPr>
            <p:ph type="pic" sz="quarter" idx="11"/>
          </p:nvPr>
        </p:nvSpPr>
        <p:spPr>
          <a:xfrm>
            <a:off x="2579023"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1" name="Bildplatzhalter 2"/>
          <p:cNvSpPr>
            <a:spLocks noGrp="1"/>
          </p:cNvSpPr>
          <p:nvPr>
            <p:ph type="pic" sz="quarter" idx="12"/>
          </p:nvPr>
        </p:nvSpPr>
        <p:spPr>
          <a:xfrm>
            <a:off x="4278261"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2" name="Bildplatzhalter 2"/>
          <p:cNvSpPr>
            <a:spLocks noGrp="1"/>
          </p:cNvSpPr>
          <p:nvPr>
            <p:ph type="pic" sz="quarter" idx="13"/>
          </p:nvPr>
        </p:nvSpPr>
        <p:spPr>
          <a:xfrm>
            <a:off x="5977499" y="1039484"/>
            <a:ext cx="1566000" cy="1566000"/>
          </a:xfrm>
          <a:prstGeom prst="rect">
            <a:avLst/>
          </a:prstGeom>
          <a:solidFill>
            <a:schemeClr val="bg1">
              <a:lumMod val="95000"/>
            </a:schemeClr>
          </a:solidFill>
        </p:spPr>
        <p:txBody>
          <a:bodyPr/>
          <a:lstStyle/>
          <a:p>
            <a:r>
              <a:rPr lang="de-DE"/>
              <a:t>Bild durch Klicken auf Symbol hinzufügen</a:t>
            </a:r>
          </a:p>
        </p:txBody>
      </p:sp>
      <p:sp>
        <p:nvSpPr>
          <p:cNvPr id="23" name="Bildplatzhalter 2"/>
          <p:cNvSpPr>
            <a:spLocks noGrp="1"/>
          </p:cNvSpPr>
          <p:nvPr>
            <p:ph type="pic" sz="quarter" idx="14"/>
          </p:nvPr>
        </p:nvSpPr>
        <p:spPr>
          <a:xfrm>
            <a:off x="7676735" y="1037468"/>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24" name="Bildplatzhalter 2"/>
          <p:cNvSpPr>
            <a:spLocks noGrp="1"/>
          </p:cNvSpPr>
          <p:nvPr>
            <p:ph type="pic" sz="quarter" idx="15"/>
          </p:nvPr>
        </p:nvSpPr>
        <p:spPr>
          <a:xfrm>
            <a:off x="887333"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5" name="Bildplatzhalter 2"/>
          <p:cNvSpPr>
            <a:spLocks noGrp="1"/>
          </p:cNvSpPr>
          <p:nvPr>
            <p:ph type="pic" sz="quarter" idx="16"/>
          </p:nvPr>
        </p:nvSpPr>
        <p:spPr>
          <a:xfrm>
            <a:off x="2586571"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6" name="Bildplatzhalter 2"/>
          <p:cNvSpPr>
            <a:spLocks noGrp="1"/>
          </p:cNvSpPr>
          <p:nvPr>
            <p:ph type="pic" sz="quarter" idx="17"/>
          </p:nvPr>
        </p:nvSpPr>
        <p:spPr>
          <a:xfrm>
            <a:off x="4285809"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7" name="Bildplatzhalter 2"/>
          <p:cNvSpPr>
            <a:spLocks noGrp="1"/>
          </p:cNvSpPr>
          <p:nvPr>
            <p:ph type="pic" sz="quarter" idx="18"/>
          </p:nvPr>
        </p:nvSpPr>
        <p:spPr>
          <a:xfrm>
            <a:off x="5985047" y="2749075"/>
            <a:ext cx="1566000" cy="1566000"/>
          </a:xfrm>
          <a:prstGeom prst="rect">
            <a:avLst/>
          </a:prstGeom>
          <a:solidFill>
            <a:schemeClr val="bg1">
              <a:lumMod val="95000"/>
            </a:schemeClr>
          </a:solidFill>
        </p:spPr>
        <p:txBody>
          <a:bodyPr/>
          <a:lstStyle/>
          <a:p>
            <a:r>
              <a:rPr lang="de-DE"/>
              <a:t>Bild durch Klicken auf Symbol hinzufügen</a:t>
            </a:r>
          </a:p>
        </p:txBody>
      </p:sp>
      <p:sp>
        <p:nvSpPr>
          <p:cNvPr id="28" name="Bildplatzhalter 2"/>
          <p:cNvSpPr>
            <a:spLocks noGrp="1"/>
          </p:cNvSpPr>
          <p:nvPr>
            <p:ph type="pic" sz="quarter" idx="19"/>
          </p:nvPr>
        </p:nvSpPr>
        <p:spPr>
          <a:xfrm>
            <a:off x="7684283" y="2747059"/>
            <a:ext cx="1566000" cy="1566000"/>
          </a:xfrm>
          <a:prstGeom prst="rect">
            <a:avLst/>
          </a:prstGeom>
          <a:solidFill>
            <a:schemeClr val="bg1">
              <a:lumMod val="95000"/>
            </a:schemeClr>
          </a:solidFill>
        </p:spPr>
        <p:txBody>
          <a:bodyPr/>
          <a:lstStyle/>
          <a:p>
            <a:r>
              <a:rPr lang="de-DE"/>
              <a:t>Bild durch Klicken auf Symbol hinzufügen</a:t>
            </a:r>
          </a:p>
        </p:txBody>
      </p:sp>
      <p:sp>
        <p:nvSpPr>
          <p:cNvPr id="29" name="Bildplatzhalter 2"/>
          <p:cNvSpPr>
            <a:spLocks noGrp="1"/>
          </p:cNvSpPr>
          <p:nvPr>
            <p:ph type="pic" sz="quarter" idx="20"/>
          </p:nvPr>
        </p:nvSpPr>
        <p:spPr>
          <a:xfrm>
            <a:off x="885829"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0" name="Bildplatzhalter 2"/>
          <p:cNvSpPr>
            <a:spLocks noGrp="1"/>
          </p:cNvSpPr>
          <p:nvPr>
            <p:ph type="pic" sz="quarter" idx="21"/>
          </p:nvPr>
        </p:nvSpPr>
        <p:spPr>
          <a:xfrm>
            <a:off x="2585067"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1" name="Bildplatzhalter 2"/>
          <p:cNvSpPr>
            <a:spLocks noGrp="1"/>
          </p:cNvSpPr>
          <p:nvPr>
            <p:ph type="pic" sz="quarter" idx="22"/>
          </p:nvPr>
        </p:nvSpPr>
        <p:spPr>
          <a:xfrm>
            <a:off x="4284305"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2" name="Bildplatzhalter 2"/>
          <p:cNvSpPr>
            <a:spLocks noGrp="1"/>
          </p:cNvSpPr>
          <p:nvPr>
            <p:ph type="pic" sz="quarter" idx="23"/>
          </p:nvPr>
        </p:nvSpPr>
        <p:spPr>
          <a:xfrm>
            <a:off x="5983543" y="4449615"/>
            <a:ext cx="1566000" cy="1566000"/>
          </a:xfrm>
          <a:prstGeom prst="rect">
            <a:avLst/>
          </a:prstGeom>
          <a:solidFill>
            <a:schemeClr val="bg1">
              <a:lumMod val="95000"/>
            </a:schemeClr>
          </a:solidFill>
        </p:spPr>
        <p:txBody>
          <a:bodyPr/>
          <a:lstStyle/>
          <a:p>
            <a:r>
              <a:rPr lang="de-DE"/>
              <a:t>Bild durch Klicken auf Symbol hinzufügen</a:t>
            </a:r>
          </a:p>
        </p:txBody>
      </p:sp>
      <p:sp>
        <p:nvSpPr>
          <p:cNvPr id="33" name="Bildplatzhalter 2"/>
          <p:cNvSpPr>
            <a:spLocks noGrp="1"/>
          </p:cNvSpPr>
          <p:nvPr>
            <p:ph type="pic" sz="quarter" idx="24"/>
          </p:nvPr>
        </p:nvSpPr>
        <p:spPr>
          <a:xfrm>
            <a:off x="7682779" y="4447599"/>
            <a:ext cx="1566000" cy="1566000"/>
          </a:xfrm>
          <a:prstGeom prst="rect">
            <a:avLst/>
          </a:prstGeom>
          <a:solidFill>
            <a:schemeClr val="bg1">
              <a:lumMod val="95000"/>
            </a:schemeClr>
          </a:solidFill>
        </p:spPr>
        <p:txBody>
          <a:bodyPr/>
          <a:lstStyle/>
          <a:p>
            <a:r>
              <a:rPr lang="de-DE"/>
              <a:t>Bild durch Klicken auf Symbol hinzufügen</a:t>
            </a:r>
          </a:p>
        </p:txBody>
      </p:sp>
      <p:sp>
        <p:nvSpPr>
          <p:cNvPr id="34" name="Bildplatzhalter 2"/>
          <p:cNvSpPr>
            <a:spLocks noGrp="1"/>
          </p:cNvSpPr>
          <p:nvPr>
            <p:ph type="pic" sz="quarter" idx="25"/>
          </p:nvPr>
        </p:nvSpPr>
        <p:spPr>
          <a:xfrm>
            <a:off x="9385079" y="1037468"/>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35" name="Bildplatzhalter 2"/>
          <p:cNvSpPr>
            <a:spLocks noGrp="1"/>
          </p:cNvSpPr>
          <p:nvPr>
            <p:ph type="pic" sz="quarter" idx="26"/>
          </p:nvPr>
        </p:nvSpPr>
        <p:spPr>
          <a:xfrm>
            <a:off x="9385079" y="2747059"/>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
        <p:nvSpPr>
          <p:cNvPr id="36" name="Bildplatzhalter 2"/>
          <p:cNvSpPr>
            <a:spLocks noGrp="1"/>
          </p:cNvSpPr>
          <p:nvPr>
            <p:ph type="pic" sz="quarter" idx="27"/>
          </p:nvPr>
        </p:nvSpPr>
        <p:spPr>
          <a:xfrm>
            <a:off x="9383575" y="4447599"/>
            <a:ext cx="1566000" cy="1566000"/>
          </a:xfrm>
          <a:prstGeom prst="rect">
            <a:avLst/>
          </a:prstGeom>
          <a:solidFill>
            <a:schemeClr val="bg1">
              <a:lumMod val="95000"/>
            </a:schemeClr>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1950681028"/>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el und 8 Bilder">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3" name="Bildplatzhalter 2"/>
          <p:cNvSpPr>
            <a:spLocks noGrp="1"/>
          </p:cNvSpPr>
          <p:nvPr>
            <p:ph type="pic" sz="quarter" idx="10"/>
          </p:nvPr>
        </p:nvSpPr>
        <p:spPr>
          <a:xfrm>
            <a:off x="879785"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9" name="Bildplatzhalter 2"/>
          <p:cNvSpPr>
            <a:spLocks noGrp="1"/>
          </p:cNvSpPr>
          <p:nvPr>
            <p:ph type="pic" sz="quarter" idx="11"/>
          </p:nvPr>
        </p:nvSpPr>
        <p:spPr>
          <a:xfrm>
            <a:off x="3575257"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0" name="Bildplatzhalter 2"/>
          <p:cNvSpPr>
            <a:spLocks noGrp="1"/>
          </p:cNvSpPr>
          <p:nvPr>
            <p:ph type="pic" sz="quarter" idx="12"/>
          </p:nvPr>
        </p:nvSpPr>
        <p:spPr>
          <a:xfrm>
            <a:off x="6270729"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1" name="Bildplatzhalter 2"/>
          <p:cNvSpPr>
            <a:spLocks noGrp="1"/>
          </p:cNvSpPr>
          <p:nvPr>
            <p:ph type="pic" sz="quarter" idx="13"/>
          </p:nvPr>
        </p:nvSpPr>
        <p:spPr>
          <a:xfrm>
            <a:off x="8966200" y="1030288"/>
            <a:ext cx="2498415" cy="2341891"/>
          </a:xfrm>
          <a:prstGeom prst="rect">
            <a:avLst/>
          </a:prstGeom>
          <a:solidFill>
            <a:schemeClr val="bg1">
              <a:lumMod val="95000"/>
            </a:schemeClr>
          </a:solidFill>
        </p:spPr>
        <p:txBody>
          <a:bodyPr/>
          <a:lstStyle/>
          <a:p>
            <a:r>
              <a:rPr lang="de-DE"/>
              <a:t>Bild durch Klicken auf Symbol hinzufügen</a:t>
            </a:r>
          </a:p>
        </p:txBody>
      </p:sp>
      <p:sp>
        <p:nvSpPr>
          <p:cNvPr id="12" name="Bildplatzhalter 2"/>
          <p:cNvSpPr>
            <a:spLocks noGrp="1"/>
          </p:cNvSpPr>
          <p:nvPr>
            <p:ph type="pic" sz="quarter" idx="14"/>
          </p:nvPr>
        </p:nvSpPr>
        <p:spPr>
          <a:xfrm>
            <a:off x="880142"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3" name="Bildplatzhalter 2"/>
          <p:cNvSpPr>
            <a:spLocks noGrp="1"/>
          </p:cNvSpPr>
          <p:nvPr>
            <p:ph type="pic" sz="quarter" idx="15"/>
          </p:nvPr>
        </p:nvSpPr>
        <p:spPr>
          <a:xfrm>
            <a:off x="3575614"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4" name="Bildplatzhalter 2"/>
          <p:cNvSpPr>
            <a:spLocks noGrp="1"/>
          </p:cNvSpPr>
          <p:nvPr>
            <p:ph type="pic" sz="quarter" idx="16"/>
          </p:nvPr>
        </p:nvSpPr>
        <p:spPr>
          <a:xfrm>
            <a:off x="6271086" y="3572347"/>
            <a:ext cx="2498415" cy="2341891"/>
          </a:xfrm>
          <a:prstGeom prst="rect">
            <a:avLst/>
          </a:prstGeom>
          <a:solidFill>
            <a:schemeClr val="bg1">
              <a:lumMod val="95000"/>
            </a:schemeClr>
          </a:solidFill>
        </p:spPr>
        <p:txBody>
          <a:bodyPr/>
          <a:lstStyle/>
          <a:p>
            <a:r>
              <a:rPr lang="de-DE"/>
              <a:t>Bild durch Klicken auf Symbol hinzufügen</a:t>
            </a:r>
          </a:p>
        </p:txBody>
      </p:sp>
      <p:sp>
        <p:nvSpPr>
          <p:cNvPr id="15" name="Bildplatzhalter 2"/>
          <p:cNvSpPr>
            <a:spLocks noGrp="1"/>
          </p:cNvSpPr>
          <p:nvPr>
            <p:ph type="pic" sz="quarter" idx="17"/>
          </p:nvPr>
        </p:nvSpPr>
        <p:spPr>
          <a:xfrm>
            <a:off x="8966557" y="3572347"/>
            <a:ext cx="2498415" cy="2341891"/>
          </a:xfrm>
          <a:prstGeom prst="rect">
            <a:avLst/>
          </a:prstGeom>
          <a:solidFill>
            <a:schemeClr val="bg1">
              <a:lumMod val="95000"/>
            </a:schemeClr>
          </a:solidFill>
        </p:spPr>
        <p:txBody>
          <a:bodyPr/>
          <a:lstStyle/>
          <a:p>
            <a:r>
              <a:rPr lang="de-DE"/>
              <a:t>Bild durch Klicken auf Symbol hinzufügen</a:t>
            </a:r>
          </a:p>
        </p:txBody>
      </p:sp>
    </p:spTree>
    <p:extLst>
      <p:ext uri="{BB962C8B-B14F-4D97-AF65-F5344CB8AC3E}">
        <p14:creationId xmlns:p14="http://schemas.microsoft.com/office/powerpoint/2010/main" val="315225173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el und 6 Bilder_">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3" name="Bildplatzhalter 2"/>
          <p:cNvSpPr>
            <a:spLocks noGrp="1"/>
          </p:cNvSpPr>
          <p:nvPr>
            <p:ph type="pic" sz="quarter" idx="12"/>
          </p:nvPr>
        </p:nvSpPr>
        <p:spPr>
          <a:xfrm>
            <a:off x="9703" y="1057584"/>
            <a:ext cx="4050000" cy="2520000"/>
          </a:xfrm>
          <a:prstGeom prst="rect">
            <a:avLst/>
          </a:prstGeom>
          <a:solidFill>
            <a:schemeClr val="bg1">
              <a:lumMod val="95000"/>
            </a:schemeClr>
          </a:solidFill>
        </p:spPr>
        <p:txBody>
          <a:bodyPr/>
          <a:lstStyle/>
          <a:p>
            <a:r>
              <a:rPr lang="de-DE"/>
              <a:t>Bild durch Klicken auf Symbol hinzufügen</a:t>
            </a:r>
          </a:p>
        </p:txBody>
      </p:sp>
      <p:sp>
        <p:nvSpPr>
          <p:cNvPr id="14" name="Bildplatzhalter 2"/>
          <p:cNvSpPr>
            <a:spLocks noGrp="1"/>
          </p:cNvSpPr>
          <p:nvPr>
            <p:ph type="pic" sz="quarter" idx="13"/>
          </p:nvPr>
        </p:nvSpPr>
        <p:spPr>
          <a:xfrm>
            <a:off x="4081331" y="105758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5" name="Bildplatzhalter 2"/>
          <p:cNvSpPr>
            <a:spLocks noGrp="1"/>
          </p:cNvSpPr>
          <p:nvPr>
            <p:ph type="pic" sz="quarter" idx="14"/>
          </p:nvPr>
        </p:nvSpPr>
        <p:spPr>
          <a:xfrm>
            <a:off x="8152960" y="105758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6" name="Bildplatzhalter 2"/>
          <p:cNvSpPr>
            <a:spLocks noGrp="1"/>
          </p:cNvSpPr>
          <p:nvPr>
            <p:ph type="pic" sz="quarter" idx="15"/>
          </p:nvPr>
        </p:nvSpPr>
        <p:spPr>
          <a:xfrm>
            <a:off x="5151" y="3602514"/>
            <a:ext cx="4050000" cy="2520000"/>
          </a:xfrm>
          <a:prstGeom prst="rect">
            <a:avLst/>
          </a:prstGeom>
          <a:solidFill>
            <a:schemeClr val="bg1">
              <a:lumMod val="95000"/>
            </a:schemeClr>
          </a:solidFill>
        </p:spPr>
        <p:txBody>
          <a:bodyPr/>
          <a:lstStyle/>
          <a:p>
            <a:r>
              <a:rPr lang="de-DE"/>
              <a:t>Bild durch Klicken auf Symbol hinzufügen</a:t>
            </a:r>
          </a:p>
        </p:txBody>
      </p:sp>
      <p:sp>
        <p:nvSpPr>
          <p:cNvPr id="17" name="Bildplatzhalter 2"/>
          <p:cNvSpPr>
            <a:spLocks noGrp="1"/>
          </p:cNvSpPr>
          <p:nvPr>
            <p:ph type="pic" sz="quarter" idx="16"/>
          </p:nvPr>
        </p:nvSpPr>
        <p:spPr>
          <a:xfrm>
            <a:off x="4076779" y="360251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
        <p:nvSpPr>
          <p:cNvPr id="18" name="Bildplatzhalter 2"/>
          <p:cNvSpPr>
            <a:spLocks noGrp="1"/>
          </p:cNvSpPr>
          <p:nvPr>
            <p:ph type="pic" sz="quarter" idx="17"/>
          </p:nvPr>
        </p:nvSpPr>
        <p:spPr>
          <a:xfrm>
            <a:off x="8148408" y="3602514"/>
            <a:ext cx="4050000" cy="2520000"/>
          </a:xfrm>
          <a:prstGeom prst="rect">
            <a:avLst/>
          </a:prstGeom>
          <a:solidFill>
            <a:schemeClr val="bg1">
              <a:lumMod val="95000"/>
            </a:schemeClr>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94158319"/>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2400472847"/>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874712" y="346076"/>
            <a:ext cx="10580687" cy="509588"/>
          </a:xfrm>
        </p:spPr>
        <p:txBody>
          <a:bodyPr/>
          <a:lstStyle/>
          <a:p>
            <a:r>
              <a:rPr lang="de-DE"/>
              <a:t>Titelmasterformat durch Klicken bearbeiten</a:t>
            </a:r>
            <a:endParaRPr lang="de-DE" dirty="0"/>
          </a:p>
        </p:txBody>
      </p:sp>
      <p:sp>
        <p:nvSpPr>
          <p:cNvPr id="7" name="Bildplatzhalter 6"/>
          <p:cNvSpPr>
            <a:spLocks noGrp="1"/>
          </p:cNvSpPr>
          <p:nvPr>
            <p:ph type="pic" sz="quarter" idx="10"/>
          </p:nvPr>
        </p:nvSpPr>
        <p:spPr>
          <a:xfrm>
            <a:off x="0" y="1030288"/>
            <a:ext cx="12192000" cy="5099050"/>
          </a:xfrm>
        </p:spPr>
        <p:txBody>
          <a:bodyPr/>
          <a:lstStyle/>
          <a:p>
            <a:r>
              <a:rPr lang="de-DE"/>
              <a:t>Bild durch Klicken auf Symbol hinzufügen</a:t>
            </a:r>
          </a:p>
        </p:txBody>
      </p:sp>
    </p:spTree>
    <p:extLst>
      <p:ext uri="{BB962C8B-B14F-4D97-AF65-F5344CB8AC3E}">
        <p14:creationId xmlns:p14="http://schemas.microsoft.com/office/powerpoint/2010/main" val="1428712023"/>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6"/>
            <a:ext cx="12192000" cy="6129331"/>
          </a:xfrm>
        </p:spPr>
        <p:txBody>
          <a:bodyPr/>
          <a:lstStyle/>
          <a:p>
            <a:r>
              <a:rPr lang="de-DE"/>
              <a:t>Bild durch Klicken auf Symbol hinzufügen</a:t>
            </a:r>
          </a:p>
        </p:txBody>
      </p:sp>
    </p:spTree>
    <p:extLst>
      <p:ext uri="{BB962C8B-B14F-4D97-AF65-F5344CB8AC3E}">
        <p14:creationId xmlns:p14="http://schemas.microsoft.com/office/powerpoint/2010/main" val="86031569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5"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576563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6"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338827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folie_TUD_blau">
    <p:spTree>
      <p:nvGrpSpPr>
        <p:cNvPr id="1" name=""/>
        <p:cNvGrpSpPr/>
        <p:nvPr/>
      </p:nvGrpSpPr>
      <p:grpSpPr>
        <a:xfrm>
          <a:off x="0" y="0"/>
          <a:ext cx="0" cy="0"/>
          <a:chOff x="0" y="0"/>
          <a:chExt cx="0" cy="0"/>
        </a:xfrm>
      </p:grpSpPr>
      <p:sp>
        <p:nvSpPr>
          <p:cNvPr id="13" name="Rechteck 12"/>
          <p:cNvSpPr/>
          <p:nvPr/>
        </p:nvSpPr>
        <p:spPr>
          <a:xfrm>
            <a:off x="0" y="0"/>
            <a:ext cx="121920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Grafik 3" descr="Logo. Acht unregelmäßige Dreiecksflächen sind, im Uhrzeigersinn zu einem regelmäßig achteckigen Ring angeordnet. Links daneben zweizeilig der Schriftzug &quot;DRESDEN concept" title="Logo Dresden concep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694" y="329323"/>
            <a:ext cx="1463906" cy="543600"/>
          </a:xfrm>
          <a:prstGeom prst="rect">
            <a:avLst/>
          </a:prstGeom>
        </p:spPr>
      </p:pic>
      <p:pic>
        <p:nvPicPr>
          <p:cNvPr id="3" name="Grafik 2"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04" y="349731"/>
            <a:ext cx="1765029" cy="514800"/>
          </a:xfrm>
          <a:prstGeom prst="rect">
            <a:avLst/>
          </a:prstGeom>
        </p:spPr>
      </p:pic>
      <p:sp>
        <p:nvSpPr>
          <p:cNvPr id="12"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18"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spTree>
    <p:extLst>
      <p:ext uri="{BB962C8B-B14F-4D97-AF65-F5344CB8AC3E}">
        <p14:creationId xmlns:p14="http://schemas.microsoft.com/office/powerpoint/2010/main" val="2163336892"/>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Rechteck 2"/>
          <p:cNvSpPr/>
          <p:nvPr/>
        </p:nvSpPr>
        <p:spPr>
          <a:xfrm>
            <a:off x="0" y="2"/>
            <a:ext cx="12192000" cy="6129336"/>
          </a:xfrm>
          <a:prstGeom prst="rect">
            <a:avLst/>
          </a:prstGeom>
          <a:gradFill>
            <a:gsLst>
              <a:gs pos="14000">
                <a:schemeClr val="accent5"/>
              </a:gs>
              <a:gs pos="100000">
                <a:schemeClr val="accent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5"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1981978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4" name="Bildplatzhalter 3"/>
          <p:cNvSpPr>
            <a:spLocks noGrp="1"/>
          </p:cNvSpPr>
          <p:nvPr>
            <p:ph type="pic" sz="quarter" idx="13"/>
          </p:nvPr>
        </p:nvSpPr>
        <p:spPr>
          <a:xfrm>
            <a:off x="0" y="0"/>
            <a:ext cx="12192000" cy="6129338"/>
          </a:xfrm>
          <a:solidFill>
            <a:schemeClr val="bg1">
              <a:lumMod val="95000"/>
            </a:schemeClr>
          </a:solidFill>
        </p:spPr>
        <p:txBody>
          <a:bodyPr/>
          <a:lstStyle/>
          <a:p>
            <a:r>
              <a:rPr lang="de-DE"/>
              <a:t>Bild durch Klicken auf Symbol hinzufügen</a:t>
            </a:r>
          </a:p>
        </p:txBody>
      </p:sp>
      <p:sp>
        <p:nvSpPr>
          <p:cNvPr id="6"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Tree>
    <p:extLst>
      <p:ext uri="{BB962C8B-B14F-4D97-AF65-F5344CB8AC3E}">
        <p14:creationId xmlns:p14="http://schemas.microsoft.com/office/powerpoint/2010/main" val="259615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folie_TUD_blauverlauf">
    <p:spTree>
      <p:nvGrpSpPr>
        <p:cNvPr id="1" name=""/>
        <p:cNvGrpSpPr/>
        <p:nvPr/>
      </p:nvGrpSpPr>
      <p:grpSpPr>
        <a:xfrm>
          <a:off x="0" y="0"/>
          <a:ext cx="0" cy="0"/>
          <a:chOff x="0" y="0"/>
          <a:chExt cx="0" cy="0"/>
        </a:xfrm>
      </p:grpSpPr>
      <p:sp>
        <p:nvSpPr>
          <p:cNvPr id="13" name="Rechteck 12"/>
          <p:cNvSpPr/>
          <p:nvPr/>
        </p:nvSpPr>
        <p:spPr>
          <a:xfrm>
            <a:off x="0" y="0"/>
            <a:ext cx="12192000" cy="6858001"/>
          </a:xfrm>
          <a:prstGeom prst="rect">
            <a:avLst/>
          </a:prstGeom>
          <a:gradFill>
            <a:gsLst>
              <a:gs pos="14000">
                <a:schemeClr val="accent2"/>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bg1">
                    <a:alpha val="70000"/>
                  </a:schemeClr>
                </a:solidFill>
              </a:defRPr>
            </a:lvl1pPr>
          </a:lstStyle>
          <a:p>
            <a:pPr lvl="0"/>
            <a:r>
              <a:rPr lang="de-DE" dirty="0"/>
              <a:t>Vorname, Name</a:t>
            </a:r>
          </a:p>
        </p:txBody>
      </p:sp>
      <p:sp>
        <p:nvSpPr>
          <p:cNvPr id="14"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bg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bg1">
                    <a:alpha val="7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bg1">
                    <a:alpha val="70000"/>
                  </a:schemeClr>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bg1"/>
                </a:solidFill>
              </a:defRPr>
            </a:lvl1pPr>
            <a:lvl3pPr marL="72000" indent="0">
              <a:buNone/>
              <a:defRPr/>
            </a:lvl3pPr>
            <a:lvl4pPr marL="180000" indent="0">
              <a:buNone/>
              <a:defRPr/>
            </a:lvl4pPr>
          </a:lstStyle>
          <a:p>
            <a:pPr lvl="0"/>
            <a:r>
              <a:rPr lang="de-DE" dirty="0"/>
              <a:t>durch Kicken bearbeiten</a:t>
            </a:r>
          </a:p>
        </p:txBody>
      </p:sp>
      <p:sp>
        <p:nvSpPr>
          <p:cNvPr id="18"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bg1">
                    <a:alpha val="70000"/>
                  </a:schemeClr>
                </a:solidFill>
              </a:defRPr>
            </a:lvl1pPr>
          </a:lstStyle>
          <a:p>
            <a:pPr lvl="0"/>
            <a:r>
              <a:rPr lang="de-DE" dirty="0"/>
              <a:t>Ort oder Anlass des Vortrags // 18. Februar 2022</a:t>
            </a:r>
          </a:p>
        </p:txBody>
      </p:sp>
      <p:pic>
        <p:nvPicPr>
          <p:cNvPr id="19" name="Grafik 18" descr="Logo. Acht unregelmäßige Dreiecksflächen sind, im Uhrzeigersinn zu einem regelmäßig achteckigen Ring angeordnet. Links daneben zweizeilig der Schriftzug &quot;DRESDEN concept" title="Logo Dresden concep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7694" y="329323"/>
            <a:ext cx="1463906" cy="543600"/>
          </a:xfrm>
          <a:prstGeom prst="rect">
            <a:avLst/>
          </a:prstGeom>
        </p:spPr>
      </p:pic>
      <p:pic>
        <p:nvPicPr>
          <p:cNvPr id="20" name="Grafik 19" descr="Logo. Schriftzug &quot;Technische Universität Dresden&quot;. Links davon befindet sich ein Achteck, das in zwei Bereiche aufgeteilt ist, die zusammen die Buchstaben &quot;T&quot; und &quot;U&quot; ergeben." title="Logo der TU Dresd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04" y="349731"/>
            <a:ext cx="1765029" cy="514800"/>
          </a:xfrm>
          <a:prstGeom prst="rect">
            <a:avLst/>
          </a:prstGeom>
        </p:spPr>
      </p:pic>
    </p:spTree>
    <p:extLst>
      <p:ext uri="{BB962C8B-B14F-4D97-AF65-F5344CB8AC3E}">
        <p14:creationId xmlns:p14="http://schemas.microsoft.com/office/powerpoint/2010/main" val="94751775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elfolie_TUD_weiß">
    <p:spTree>
      <p:nvGrpSpPr>
        <p:cNvPr id="1" name=""/>
        <p:cNvGrpSpPr/>
        <p:nvPr/>
      </p:nvGrpSpPr>
      <p:grpSpPr>
        <a:xfrm>
          <a:off x="0" y="0"/>
          <a:ext cx="0" cy="0"/>
          <a:chOff x="0" y="0"/>
          <a:chExt cx="0" cy="0"/>
        </a:xfrm>
      </p:grpSpPr>
      <p:sp>
        <p:nvSpPr>
          <p:cNvPr id="7" name="Textplatzhalter 25"/>
          <p:cNvSpPr>
            <a:spLocks noGrp="1"/>
          </p:cNvSpPr>
          <p:nvPr>
            <p:ph type="body" sz="quarter" idx="10" hasCustomPrompt="1"/>
          </p:nvPr>
        </p:nvSpPr>
        <p:spPr>
          <a:xfrm>
            <a:off x="882808" y="2852116"/>
            <a:ext cx="1692959" cy="246221"/>
          </a:xfrm>
          <a:prstGeom prst="rect">
            <a:avLst/>
          </a:prstGeom>
          <a:noFill/>
          <a:ln>
            <a:noFill/>
          </a:ln>
        </p:spPr>
        <p:txBody>
          <a:bodyPr wrap="none" l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881437" cy="492443"/>
          </a:xfrm>
          <a:noFill/>
          <a:ln>
            <a:noFill/>
          </a:ln>
        </p:spPr>
        <p:txBody>
          <a:bodyPr wrap="none" l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5981697" cy="246221"/>
          </a:xfrm>
          <a:prstGeom prst="rect">
            <a:avLst/>
          </a:prstGeom>
          <a:noFill/>
        </p:spPr>
        <p:txBody>
          <a:bodyPr wrap="none" l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028966" cy="246221"/>
          </a:xfrm>
          <a:prstGeom prst="rect">
            <a:avLst/>
          </a:prstGeom>
          <a:noFill/>
          <a:ln>
            <a:noFill/>
          </a:ln>
        </p:spPr>
        <p:txBody>
          <a:bodyPr wrap="none" l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694293" cy="492443"/>
          </a:xfrm>
          <a:prstGeom prst="rect">
            <a:avLst/>
          </a:prstGeom>
          <a:noFill/>
        </p:spPr>
        <p:txBody>
          <a:bodyPr wrap="none" l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602029" cy="246221"/>
          </a:xfrm>
          <a:prstGeom prst="rect">
            <a:avLst/>
          </a:prstGeom>
          <a:noFill/>
        </p:spPr>
        <p:txBody>
          <a:bodyPr wrap="none" lIns="0">
            <a:spAutoFit/>
          </a:bodyPr>
          <a:lstStyle>
            <a:lvl1pPr>
              <a:defRPr b="0">
                <a:solidFill>
                  <a:schemeClr val="accent1"/>
                </a:solidFill>
              </a:defRPr>
            </a:lvl1pPr>
          </a:lstStyle>
          <a:p>
            <a:pPr lvl="0"/>
            <a:r>
              <a:rPr lang="de-DE" dirty="0"/>
              <a:t>Ort oder Anlass des Vortrags // 18. Februar 2022</a:t>
            </a:r>
          </a:p>
        </p:txBody>
      </p:sp>
      <p:pic>
        <p:nvPicPr>
          <p:cNvPr id="10" name="Grafik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6" name="Grafi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390997066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elfolie_TUD_Foto_a">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0"/>
            <a:ext cx="12192000" cy="6858000"/>
          </a:xfrm>
          <a:solidFill>
            <a:schemeClr val="bg1">
              <a:lumMod val="95000"/>
            </a:schemeClr>
          </a:solidFill>
        </p:spPr>
        <p:txBody>
          <a:bodyPr/>
          <a:lstStyle/>
          <a:p>
            <a:r>
              <a:rPr lang="de-DE" dirty="0"/>
              <a:t>Bild durch Klicken auf Symbol hinzufügen</a:t>
            </a:r>
          </a:p>
        </p:txBody>
      </p:sp>
      <p:sp>
        <p:nvSpPr>
          <p:cNvPr id="10" name="Bildplatzhalter 9" descr="Logo. Acht unregelmäßige Dreiecksflächen sind, im Uhrzeigersinn einen Farbverlauf von dunkelblau bis hellgrün ergebend, zu einem regelmäßig achteckigen Ring angeordnet. Links daneben zweizeilig der Schriftzug &quot;DRESDEN concept" title="Logo Dresden concept"/>
          <p:cNvSpPr>
            <a:spLocks noGrp="1"/>
          </p:cNvSpPr>
          <p:nvPr>
            <p:ph type="pic" sz="quarter" idx="16"/>
          </p:nvPr>
        </p:nvSpPr>
        <p:spPr>
          <a:xfrm>
            <a:off x="10405594" y="327901"/>
            <a:ext cx="1468800" cy="550800"/>
          </a:xfrm>
          <a:blipFill>
            <a:blip r:embed="rId2"/>
            <a:srcRect/>
            <a:stretch>
              <a:fillRect l="-493" r="-493"/>
            </a:stretch>
          </a:blipFill>
        </p:spPr>
        <p:txBody>
          <a:bodyPr/>
          <a:lstStyle>
            <a:lvl1pPr>
              <a:defRPr sz="100" b="0">
                <a:solidFill>
                  <a:schemeClr val="bg1"/>
                </a:solidFill>
              </a:defRPr>
            </a:lvl1pPr>
          </a:lstStyle>
          <a:p>
            <a:endParaRPr lang="de-DE" dirty="0"/>
          </a:p>
          <a:p>
            <a:endParaRPr lang="de-DE" dirty="0"/>
          </a:p>
          <a:p>
            <a:endParaRPr lang="de-DE" dirty="0"/>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sp>
        <p:nvSpPr>
          <p:cNvPr id="5" name="Bildplatzhalter 4" descr="Logo. Schriftzug &quot;Technische Universität Dresden&quot;. Links davon befindet sich ein Achteck, das in zwei Bereiche aufgeteilt ist, die zusammen die Buchstaben &quot;T&quot; und &quot;U&quot; ergeben." title="Logo der TU Dresden"/>
          <p:cNvSpPr>
            <a:spLocks noGrp="1"/>
          </p:cNvSpPr>
          <p:nvPr>
            <p:ph type="pic" sz="quarter" idx="15"/>
          </p:nvPr>
        </p:nvSpPr>
        <p:spPr>
          <a:xfrm>
            <a:off x="286458" y="346075"/>
            <a:ext cx="1764000" cy="514800"/>
          </a:xfrm>
          <a:blipFill dpi="0" rotWithShape="1">
            <a:blip r:embed="rId3">
              <a:extLst>
                <a:ext uri="{28A0092B-C50C-407E-A947-70E740481C1C}">
                  <a14:useLocalDpi xmlns:a14="http://schemas.microsoft.com/office/drawing/2010/main" val="0"/>
                </a:ext>
              </a:extLst>
            </a:blip>
            <a:srcRect/>
            <a:stretch>
              <a:fillRect l="-29" r="-29"/>
            </a:stretch>
          </a:blipFill>
        </p:spPr>
        <p:txBody>
          <a:bodyPr/>
          <a:lstStyle>
            <a:lvl1pPr>
              <a:defRPr sz="100" b="0">
                <a:solidFill>
                  <a:schemeClr val="bg1"/>
                </a:solidFill>
              </a:defRPr>
            </a:lvl1pPr>
          </a:lstStyle>
          <a:p>
            <a:endParaRPr lang="de-DE" dirty="0"/>
          </a:p>
          <a:p>
            <a:endParaRPr lang="de-DE" dirty="0"/>
          </a:p>
        </p:txBody>
      </p:sp>
    </p:spTree>
    <p:extLst>
      <p:ext uri="{BB962C8B-B14F-4D97-AF65-F5344CB8AC3E}">
        <p14:creationId xmlns:p14="http://schemas.microsoft.com/office/powerpoint/2010/main" val="164421088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elfolie_TUD_weiß+Foto">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0"/>
            <a:ext cx="12192000" cy="6858000"/>
          </a:xfrm>
          <a:solidFill>
            <a:schemeClr val="bg1">
              <a:lumMod val="95000"/>
            </a:schemeClr>
          </a:solidFill>
        </p:spPr>
        <p:txBody>
          <a:bodyPr/>
          <a:lstStyle/>
          <a:p>
            <a:r>
              <a:rPr lang="de-DE"/>
              <a:t>Bild durch Klicken auf Symbol hinzufügen</a:t>
            </a:r>
          </a:p>
        </p:txBody>
      </p:sp>
      <p:sp>
        <p:nvSpPr>
          <p:cNvPr id="16" name="Bildplatzhalter 9" descr="Logo. Acht unregelmäßige Dreiecksflächen sind, im Uhrzeigersinn einen Farbverlauf von dunkelblau bis hellgrün ergebend, zu einem regelmäßig achteckigen Ring angeordnet. Links daneben zweizeilig der Schriftzug &quot;DRESDEN concept" title="Logo Dresden concept"/>
          <p:cNvSpPr>
            <a:spLocks noGrp="1"/>
          </p:cNvSpPr>
          <p:nvPr>
            <p:ph type="pic" sz="quarter" idx="16"/>
          </p:nvPr>
        </p:nvSpPr>
        <p:spPr>
          <a:xfrm>
            <a:off x="10442465" y="328249"/>
            <a:ext cx="1468800" cy="550800"/>
          </a:xfrm>
          <a:blipFill>
            <a:blip r:embed="rId2"/>
            <a:srcRect/>
            <a:stretch>
              <a:fillRect l="-493" r="-493"/>
            </a:stretch>
          </a:blipFill>
        </p:spPr>
        <p:txBody>
          <a:bodyPr/>
          <a:lstStyle>
            <a:lvl1pPr>
              <a:defRPr sz="100" b="0">
                <a:solidFill>
                  <a:schemeClr val="bg1"/>
                </a:solidFill>
              </a:defRPr>
            </a:lvl1pPr>
          </a:lstStyle>
          <a:p>
            <a:endParaRPr lang="de-DE" sz="300" b="0" dirty="0"/>
          </a:p>
          <a:p>
            <a:endParaRPr lang="de-DE" sz="300" b="0" dirty="0"/>
          </a:p>
          <a:p>
            <a:endParaRPr lang="de-DE" dirty="0"/>
          </a:p>
        </p:txBody>
      </p:sp>
      <p:sp>
        <p:nvSpPr>
          <p:cNvPr id="17" name="Bildplatzhalter 4" descr="Logo. Schriftzug &quot;Technische Universität Dresden&quot;. Links davon befindet sich ein Achteck, das in zwei Bereiche aufgeteilt ist, die zusammen die Buchstaben &quot;T&quot; und &quot;U&quot; ergeben." title="Logo der TU Dresden"/>
          <p:cNvSpPr>
            <a:spLocks noGrp="1"/>
          </p:cNvSpPr>
          <p:nvPr>
            <p:ph type="pic" sz="quarter" idx="15"/>
          </p:nvPr>
        </p:nvSpPr>
        <p:spPr>
          <a:xfrm>
            <a:off x="290304" y="349731"/>
            <a:ext cx="1764000" cy="514800"/>
          </a:xfrm>
          <a:blipFill dpi="0" rotWithShape="1">
            <a:blip r:embed="rId3"/>
            <a:srcRect/>
            <a:stretch>
              <a:fillRect l="-29" r="-29"/>
            </a:stretch>
          </a:blipFill>
        </p:spPr>
        <p:txBody>
          <a:bodyPr/>
          <a:lstStyle>
            <a:lvl1pPr>
              <a:defRPr sz="100">
                <a:solidFill>
                  <a:schemeClr val="bg1"/>
                </a:solidFill>
              </a:defRPr>
            </a:lvl1pPr>
          </a:lstStyle>
          <a:p>
            <a:endParaRPr lang="de-DE" dirty="0"/>
          </a:p>
          <a:p>
            <a:endParaRPr lang="de-DE" dirty="0"/>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spTree>
    <p:extLst>
      <p:ext uri="{BB962C8B-B14F-4D97-AF65-F5344CB8AC3E}">
        <p14:creationId xmlns:p14="http://schemas.microsoft.com/office/powerpoint/2010/main" val="352025685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elfolie_TUD_Foto_a">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0" y="1204913"/>
            <a:ext cx="12192000" cy="5653086"/>
          </a:xfrm>
          <a:solidFill>
            <a:schemeClr val="bg1">
              <a:lumMod val="95000"/>
            </a:schemeClr>
          </a:solidFill>
        </p:spPr>
        <p:txBody>
          <a:bodyPr/>
          <a:lstStyle/>
          <a:p>
            <a:r>
              <a:rPr lang="de-DE"/>
              <a:t>Bild durch Klicken auf Symbol hinzufügen</a:t>
            </a:r>
          </a:p>
        </p:txBody>
      </p:sp>
      <p:sp>
        <p:nvSpPr>
          <p:cNvPr id="7"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8"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1"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3"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1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9" name="Grafik 1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20" name="Grafik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210358470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elfolie_TUD_weiß-blau">
    <p:spTree>
      <p:nvGrpSpPr>
        <p:cNvPr id="1" name=""/>
        <p:cNvGrpSpPr/>
        <p:nvPr/>
      </p:nvGrpSpPr>
      <p:grpSpPr>
        <a:xfrm>
          <a:off x="0" y="0"/>
          <a:ext cx="0" cy="0"/>
          <a:chOff x="0" y="0"/>
          <a:chExt cx="0" cy="0"/>
        </a:xfrm>
      </p:grpSpPr>
      <p:sp>
        <p:nvSpPr>
          <p:cNvPr id="13" name="Rechteck 12"/>
          <p:cNvSpPr/>
          <p:nvPr/>
        </p:nvSpPr>
        <p:spPr>
          <a:xfrm>
            <a:off x="0" y="1204912"/>
            <a:ext cx="12192000" cy="5653089"/>
          </a:xfrm>
          <a:prstGeom prst="rect">
            <a:avLst/>
          </a:prstGeom>
          <a:gradFill>
            <a:gsLst>
              <a:gs pos="14000">
                <a:schemeClr val="accent5"/>
              </a:gs>
              <a:gs pos="100000">
                <a:schemeClr val="accent4"/>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extplatzhalter 25"/>
          <p:cNvSpPr>
            <a:spLocks noGrp="1"/>
          </p:cNvSpPr>
          <p:nvPr>
            <p:ph type="body" sz="quarter" idx="10" hasCustomPrompt="1"/>
          </p:nvPr>
        </p:nvSpPr>
        <p:spPr>
          <a:xfrm>
            <a:off x="882808" y="2852116"/>
            <a:ext cx="1802014"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1">
                <a:solidFill>
                  <a:schemeClr val="accent1"/>
                </a:solidFill>
              </a:defRPr>
            </a:lvl1pPr>
          </a:lstStyle>
          <a:p>
            <a:pPr lvl="0"/>
            <a:r>
              <a:rPr lang="de-DE" dirty="0"/>
              <a:t>Vorname, Name</a:t>
            </a:r>
          </a:p>
        </p:txBody>
      </p:sp>
      <p:sp>
        <p:nvSpPr>
          <p:cNvPr id="14" name="Titel 1"/>
          <p:cNvSpPr>
            <a:spLocks noGrp="1"/>
          </p:cNvSpPr>
          <p:nvPr>
            <p:ph type="title" hasCustomPrompt="1"/>
          </p:nvPr>
        </p:nvSpPr>
        <p:spPr>
          <a:xfrm>
            <a:off x="882771" y="3835706"/>
            <a:ext cx="3941317" cy="492443"/>
          </a:xfrm>
          <a:solidFill>
            <a:schemeClr val="bg1">
              <a:alpha val="90000"/>
            </a:schemeClr>
          </a:solidFill>
          <a:ln>
            <a:noFill/>
          </a:ln>
        </p:spPr>
        <p:txBody>
          <a:bodyPr wrap="none" lIns="72000" tIns="0" rIns="36000" bIns="0">
            <a:spAutoFit/>
          </a:bodyPr>
          <a:lstStyle>
            <a:lvl1pPr>
              <a:defRPr sz="3200" b="1">
                <a:solidFill>
                  <a:schemeClr val="accent1"/>
                </a:solidFill>
              </a:defRPr>
            </a:lvl1pPr>
          </a:lstStyle>
          <a:p>
            <a:r>
              <a:rPr lang="de-DE" dirty="0"/>
              <a:t>Titelmasterformat</a:t>
            </a:r>
          </a:p>
        </p:txBody>
      </p:sp>
      <p:sp>
        <p:nvSpPr>
          <p:cNvPr id="15" name="Untertitel 2"/>
          <p:cNvSpPr>
            <a:spLocks noGrp="1"/>
          </p:cNvSpPr>
          <p:nvPr>
            <p:ph type="subTitle" idx="1" hasCustomPrompt="1"/>
          </p:nvPr>
        </p:nvSpPr>
        <p:spPr>
          <a:xfrm>
            <a:off x="882772" y="5028236"/>
            <a:ext cx="6090752" cy="246221"/>
          </a:xfrm>
          <a:prstGeom prst="rect">
            <a:avLst/>
          </a:prstGeom>
          <a:solidFill>
            <a:schemeClr val="bg1">
              <a:alpha val="90000"/>
            </a:schemeClr>
          </a:solidFill>
        </p:spPr>
        <p:txBody>
          <a:bodyPr wrap="none" lIns="72000" tIns="0" rIns="36000" bIns="0">
            <a:spAutoFit/>
          </a:bodyPr>
          <a:lstStyle>
            <a:lvl1pPr marL="0" indent="0" algn="l">
              <a:buNone/>
              <a:defRPr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6" name="Textplatzhalter 25">
            <a:extLst>
              <a:ext uri="{FF2B5EF4-FFF2-40B4-BE49-F238E27FC236}">
                <a16:creationId xmlns:a16="http://schemas.microsoft.com/office/drawing/2014/main" id="{78DD96F1-BE0C-4FE4-B69F-BA85926561C9}"/>
              </a:ext>
            </a:extLst>
          </p:cNvPr>
          <p:cNvSpPr>
            <a:spLocks noGrp="1"/>
          </p:cNvSpPr>
          <p:nvPr>
            <p:ph type="body" sz="quarter" idx="11" hasCustomPrompt="1"/>
          </p:nvPr>
        </p:nvSpPr>
        <p:spPr>
          <a:xfrm>
            <a:off x="882808" y="3138045"/>
            <a:ext cx="3138020" cy="246221"/>
          </a:xfrm>
          <a:prstGeom prst="rect">
            <a:avLst/>
          </a:prstGeom>
          <a:solidFill>
            <a:schemeClr val="bg1">
              <a:alpha val="90000"/>
            </a:schemeClr>
          </a:solidFill>
          <a:ln>
            <a:noFill/>
          </a:ln>
        </p:spPr>
        <p:txBody>
          <a:bodyPr wrap="none" lIns="72000" tIns="0" rIns="36000" bIns="0">
            <a:spAutoFit/>
          </a:bodyPr>
          <a:lstStyle>
            <a:lvl1pPr>
              <a:spcBef>
                <a:spcPts val="0"/>
              </a:spcBef>
              <a:defRPr sz="1600" b="0">
                <a:solidFill>
                  <a:schemeClr val="accent1"/>
                </a:solidFill>
              </a:defRPr>
            </a:lvl1pPr>
          </a:lstStyle>
          <a:p>
            <a:pPr lvl="0"/>
            <a:r>
              <a:rPr lang="de-DE" dirty="0"/>
              <a:t>Struktureinheit der TU Dresden</a:t>
            </a:r>
          </a:p>
        </p:txBody>
      </p:sp>
      <p:sp>
        <p:nvSpPr>
          <p:cNvPr id="17" name="Textplatzhalter 5">
            <a:extLst>
              <a:ext uri="{FF2B5EF4-FFF2-40B4-BE49-F238E27FC236}">
                <a16:creationId xmlns:a16="http://schemas.microsoft.com/office/drawing/2014/main" id="{AB2194A4-CBE4-4A84-B1E9-D417CDD94A30}"/>
              </a:ext>
            </a:extLst>
          </p:cNvPr>
          <p:cNvSpPr>
            <a:spLocks noGrp="1"/>
          </p:cNvSpPr>
          <p:nvPr>
            <p:ph type="body" sz="quarter" idx="12" hasCustomPrompt="1"/>
          </p:nvPr>
        </p:nvSpPr>
        <p:spPr>
          <a:xfrm>
            <a:off x="882770" y="4375609"/>
            <a:ext cx="4803348" cy="492443"/>
          </a:xfrm>
          <a:prstGeom prst="rect">
            <a:avLst/>
          </a:prstGeom>
          <a:solidFill>
            <a:schemeClr val="bg1">
              <a:alpha val="90000"/>
            </a:schemeClr>
          </a:solidFill>
        </p:spPr>
        <p:txBody>
          <a:bodyPr wrap="none" lIns="72000" tIns="0" rIns="36000" bIns="0">
            <a:spAutoFit/>
          </a:bodyPr>
          <a:lstStyle>
            <a:lvl1pPr>
              <a:defRPr sz="3200" b="0">
                <a:solidFill>
                  <a:schemeClr val="accent1"/>
                </a:solidFill>
              </a:defRPr>
            </a:lvl1pPr>
            <a:lvl3pPr marL="72000" indent="0">
              <a:buNone/>
              <a:defRPr/>
            </a:lvl3pPr>
            <a:lvl4pPr marL="180000" indent="0">
              <a:buNone/>
              <a:defRPr/>
            </a:lvl4pPr>
          </a:lstStyle>
          <a:p>
            <a:pPr lvl="0"/>
            <a:r>
              <a:rPr lang="de-DE" dirty="0"/>
              <a:t>durch Kicken bearbeiten</a:t>
            </a:r>
          </a:p>
        </p:txBody>
      </p:sp>
      <p:sp>
        <p:nvSpPr>
          <p:cNvPr id="24" name="Textplatzhalter 7">
            <a:extLst>
              <a:ext uri="{FF2B5EF4-FFF2-40B4-BE49-F238E27FC236}">
                <a16:creationId xmlns:a16="http://schemas.microsoft.com/office/drawing/2014/main" id="{F1D71DE1-F9B2-4550-A173-A1C0CE63C085}"/>
              </a:ext>
            </a:extLst>
          </p:cNvPr>
          <p:cNvSpPr>
            <a:spLocks noGrp="1"/>
          </p:cNvSpPr>
          <p:nvPr>
            <p:ph type="body" sz="quarter" idx="13" hasCustomPrompt="1"/>
          </p:nvPr>
        </p:nvSpPr>
        <p:spPr>
          <a:xfrm>
            <a:off x="882808" y="5312641"/>
            <a:ext cx="4711084" cy="246221"/>
          </a:xfrm>
          <a:prstGeom prst="rect">
            <a:avLst/>
          </a:prstGeom>
          <a:solidFill>
            <a:schemeClr val="bg1">
              <a:alpha val="90000"/>
            </a:schemeClr>
          </a:solidFill>
        </p:spPr>
        <p:txBody>
          <a:bodyPr wrap="none" lIns="72000" tIns="0" rIns="36000" bIns="0">
            <a:spAutoFit/>
          </a:bodyPr>
          <a:lstStyle>
            <a:lvl1pPr>
              <a:defRPr b="0">
                <a:solidFill>
                  <a:schemeClr val="accent1"/>
                </a:solidFill>
              </a:defRPr>
            </a:lvl1pPr>
          </a:lstStyle>
          <a:p>
            <a:pPr lvl="0"/>
            <a:r>
              <a:rPr lang="de-DE" dirty="0"/>
              <a:t>Ort oder Anlass des Vortrags // 18. Februar 2022</a:t>
            </a:r>
          </a:p>
        </p:txBody>
      </p:sp>
      <p:pic>
        <p:nvPicPr>
          <p:cNvPr id="11" name="Grafik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406348" y="330108"/>
            <a:ext cx="1468046" cy="544572"/>
          </a:xfrm>
          <a:prstGeom prst="rect">
            <a:avLst/>
          </a:prstGeom>
        </p:spPr>
      </p:pic>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304" y="349751"/>
            <a:ext cx="1764000" cy="512044"/>
          </a:xfrm>
          <a:prstGeom prst="rect">
            <a:avLst/>
          </a:prstGeom>
        </p:spPr>
      </p:pic>
    </p:spTree>
    <p:extLst>
      <p:ext uri="{BB962C8B-B14F-4D97-AF65-F5344CB8AC3E}">
        <p14:creationId xmlns:p14="http://schemas.microsoft.com/office/powerpoint/2010/main" val="824275225"/>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image" Target="../media/image1.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Textfeld 11"/>
          <p:cNvSpPr/>
          <p:nvPr/>
        </p:nvSpPr>
        <p:spPr>
          <a:xfrm>
            <a:off x="7157880" y="6169680"/>
            <a:ext cx="703440" cy="504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spAutoFit/>
          </a:bodyPr>
          <a:lstStyle/>
          <a:p>
            <a:pPr defTabSz="914400">
              <a:lnSpc>
                <a:spcPct val="100000"/>
              </a:lnSpc>
              <a:tabLst>
                <a:tab pos="0" algn="l"/>
              </a:tabLst>
            </a:pPr>
            <a:br>
              <a:rPr sz="800"/>
            </a:br>
            <a:r>
              <a:rPr lang="de-DE" sz="800" b="0" strike="noStrike" spc="-1">
                <a:solidFill>
                  <a:schemeClr val="dk2"/>
                </a:solidFill>
                <a:latin typeface="Open Sans"/>
                <a:ea typeface="Open Sans"/>
              </a:rPr>
              <a:t>Folie </a:t>
            </a:r>
            <a:fld id="{B5A1FC21-23E1-4C75-A2B4-1409280F1BF9}" type="slidenum">
              <a:rPr lang="de-DE" sz="800" b="0" strike="noStrike" spc="-1">
                <a:solidFill>
                  <a:schemeClr val="dk2"/>
                </a:solidFill>
                <a:latin typeface="Open Sans"/>
                <a:ea typeface="Open Sans"/>
              </a:rPr>
              <a:t>‹Nr.›</a:t>
            </a:fld>
            <a:endParaRPr lang="de-DE" sz="800" b="0" strike="noStrike" spc="-1">
              <a:solidFill>
                <a:srgbClr val="000000"/>
              </a:solidFill>
              <a:latin typeface="Calibri"/>
            </a:endParaRPr>
          </a:p>
          <a:p>
            <a:pPr defTabSz="914400">
              <a:lnSpc>
                <a:spcPct val="100000"/>
              </a:lnSpc>
              <a:tabLst>
                <a:tab pos="0" algn="l"/>
              </a:tabLst>
            </a:pPr>
            <a:endParaRPr lang="de-DE" sz="800" b="0" strike="noStrike" spc="-1">
              <a:solidFill>
                <a:srgbClr val="000000"/>
              </a:solidFill>
              <a:latin typeface="Calibri"/>
            </a:endParaRPr>
          </a:p>
        </p:txBody>
      </p:sp>
      <p:pic>
        <p:nvPicPr>
          <p:cNvPr id="26" name="Grafik 8"/>
          <p:cNvPicPr/>
          <p:nvPr/>
        </p:nvPicPr>
        <p:blipFill>
          <a:blip r:embed="rId3"/>
          <a:stretch/>
        </p:blipFill>
        <p:spPr>
          <a:xfrm>
            <a:off x="504720" y="6334200"/>
            <a:ext cx="1114920" cy="322200"/>
          </a:xfrm>
          <a:prstGeom prst="rect">
            <a:avLst/>
          </a:prstGeom>
          <a:ln w="0">
            <a:noFill/>
          </a:ln>
        </p:spPr>
      </p:pic>
      <p:pic>
        <p:nvPicPr>
          <p:cNvPr id="27" name="Grafik 12"/>
          <p:cNvPicPr/>
          <p:nvPr/>
        </p:nvPicPr>
        <p:blipFill>
          <a:blip r:embed="rId4"/>
          <a:stretch/>
        </p:blipFill>
        <p:spPr>
          <a:xfrm>
            <a:off x="10922040" y="6315840"/>
            <a:ext cx="968040" cy="358560"/>
          </a:xfrm>
          <a:prstGeom prst="rect">
            <a:avLst/>
          </a:prstGeom>
          <a:ln w="0">
            <a:noFill/>
          </a:ln>
        </p:spPr>
      </p:pic>
      <p:sp>
        <p:nvSpPr>
          <p:cNvPr id="28" name="Textfeld 7"/>
          <p:cNvSpPr/>
          <p:nvPr/>
        </p:nvSpPr>
        <p:spPr>
          <a:xfrm>
            <a:off x="3468960" y="6315840"/>
            <a:ext cx="25491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800" b="0" strike="noStrike" spc="-1">
                <a:solidFill>
                  <a:schemeClr val="lt1">
                    <a:lumMod val="50000"/>
                  </a:schemeClr>
                </a:solidFill>
                <a:latin typeface="Open Sans"/>
              </a:rPr>
              <a:t>Markus Standfuß (TU Dresden)</a:t>
            </a:r>
            <a:endParaRPr lang="de-DE" sz="800" b="0" strike="noStrike" spc="-1">
              <a:solidFill>
                <a:srgbClr val="000000"/>
              </a:solidFill>
              <a:latin typeface="Calibri"/>
            </a:endParaRPr>
          </a:p>
          <a:p>
            <a:pPr defTabSz="822960">
              <a:lnSpc>
                <a:spcPct val="100000"/>
              </a:lnSpc>
            </a:pPr>
            <a:r>
              <a:rPr lang="de-DE" sz="800" b="0" strike="noStrike" spc="-1">
                <a:solidFill>
                  <a:schemeClr val="lt1">
                    <a:lumMod val="50000"/>
                  </a:schemeClr>
                </a:solidFill>
                <a:latin typeface="Open Sans"/>
              </a:rPr>
              <a:t>Dresden 2024</a:t>
            </a:r>
            <a:endParaRPr lang="de-DE" sz="800" b="0" strike="noStrike" spc="-1">
              <a:solidFill>
                <a:srgbClr val="000000"/>
              </a:solidFill>
              <a:latin typeface="Calibri"/>
            </a:endParaRPr>
          </a:p>
        </p:txBody>
      </p:sp>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de-DE" sz="4400" b="0" strike="noStrike" spc="-1">
                <a:solidFill>
                  <a:srgbClr val="000000"/>
                </a:solidFill>
                <a:latin typeface="Calibri"/>
              </a:rPr>
              <a:t>Format des Titeltextes durch Klicken bearbeiten</a:t>
            </a:r>
          </a:p>
        </p:txBody>
      </p:sp>
      <p:sp>
        <p:nvSpPr>
          <p:cNvPr id="30"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de-DE" sz="3200" b="0" strike="noStrike" spc="-1">
                <a:solidFill>
                  <a:srgbClr val="000000"/>
                </a:solidFill>
                <a:latin typeface="Calibri"/>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solidFill>
                  <a:srgbClr val="000000"/>
                </a:solidFill>
                <a:latin typeface="Calibri"/>
              </a:rPr>
              <a:t>Zweite Gliederungsebene</a:t>
            </a:r>
          </a:p>
          <a:p>
            <a:pPr marL="1296000" lvl="2" indent="-288000">
              <a:spcBef>
                <a:spcPts val="850"/>
              </a:spcBef>
              <a:buClr>
                <a:srgbClr val="000000"/>
              </a:buClr>
              <a:buSzPct val="45000"/>
              <a:buFont typeface="Wingdings" charset="2"/>
              <a:buChar char=""/>
            </a:pPr>
            <a:r>
              <a:rPr lang="de-DE" sz="2400" b="0" strike="noStrike" spc="-1">
                <a:solidFill>
                  <a:srgbClr val="000000"/>
                </a:solidFill>
                <a:latin typeface="Calibri"/>
              </a:rPr>
              <a:t>Dritte Gliederungsebene</a:t>
            </a:r>
          </a:p>
          <a:p>
            <a:pPr marL="1728000" lvl="3" indent="-216000">
              <a:spcBef>
                <a:spcPts val="567"/>
              </a:spcBef>
              <a:buClr>
                <a:srgbClr val="000000"/>
              </a:buClr>
              <a:buSzPct val="75000"/>
              <a:buFont typeface="Symbol" charset="2"/>
              <a:buChar char=""/>
            </a:pPr>
            <a:r>
              <a:rPr lang="de-DE" sz="2000" b="0" strike="noStrike" spc="-1">
                <a:solidFill>
                  <a:srgbClr val="000000"/>
                </a:solidFill>
                <a:latin typeface="Calibri"/>
              </a:rPr>
              <a:t>Vierte Gliederungsebene</a:t>
            </a:r>
          </a:p>
          <a:p>
            <a:pPr marL="2160000" lvl="4" indent="-216000">
              <a:spcBef>
                <a:spcPts val="283"/>
              </a:spcBef>
              <a:buClr>
                <a:srgbClr val="000000"/>
              </a:buClr>
              <a:buSzPct val="45000"/>
              <a:buFont typeface="Wingdings" charset="2"/>
              <a:buChar char=""/>
            </a:pPr>
            <a:r>
              <a:rPr lang="de-DE" sz="2000" b="0" strike="noStrike" spc="-1">
                <a:solidFill>
                  <a:srgbClr val="000000"/>
                </a:solidFill>
                <a:latin typeface="Calibri"/>
              </a:rPr>
              <a:t>Fünfte Gliederungsebene</a:t>
            </a:r>
          </a:p>
          <a:p>
            <a:pPr marL="2592000" lvl="5" indent="-216000">
              <a:spcBef>
                <a:spcPts val="283"/>
              </a:spcBef>
              <a:buClr>
                <a:srgbClr val="000000"/>
              </a:buClr>
              <a:buSzPct val="45000"/>
              <a:buFont typeface="Wingdings" charset="2"/>
              <a:buChar char=""/>
            </a:pPr>
            <a:r>
              <a:rPr lang="de-DE" sz="2000" b="0" strike="noStrike" spc="-1">
                <a:solidFill>
                  <a:srgbClr val="000000"/>
                </a:solidFill>
                <a:latin typeface="Calibri"/>
              </a:rPr>
              <a:t>Sechste Gliederungsebene</a:t>
            </a:r>
          </a:p>
          <a:p>
            <a:pPr marL="3024000" lvl="6" indent="-216000">
              <a:spcBef>
                <a:spcPts val="283"/>
              </a:spcBef>
              <a:buClr>
                <a:srgbClr val="000000"/>
              </a:buClr>
              <a:buSzPct val="45000"/>
              <a:buFont typeface="Wingdings" charset="2"/>
              <a:buChar char=""/>
            </a:pPr>
            <a:r>
              <a:rPr lang="de-DE" sz="2000" b="0" strike="noStrike" spc="-1">
                <a:solidFill>
                  <a:srgbClr val="000000"/>
                </a:solidFill>
                <a:latin typeface="Calibri"/>
              </a:rPr>
              <a:t>Siebte Gliederungsebene</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74712" y="346075"/>
            <a:ext cx="10580687" cy="684213"/>
          </a:xfrm>
          <a:prstGeom prst="rect">
            <a:avLst/>
          </a:prstGeom>
          <a:ln>
            <a:noFill/>
          </a:ln>
        </p:spPr>
        <p:txBody>
          <a:bodyPr vert="horz" lIns="0" tIns="0" rIns="0" bIns="0" rtlCol="0" anchor="t" anchorCtr="0">
            <a:noAutofit/>
          </a:bodyPr>
          <a:lstStyle/>
          <a:p>
            <a:r>
              <a:rPr lang="de-DE" dirty="0"/>
              <a:t>Das ist eine Überschrift</a:t>
            </a:r>
            <a:br>
              <a:rPr lang="de-DE" dirty="0"/>
            </a:br>
            <a:r>
              <a:rPr lang="de-DE" dirty="0"/>
              <a:t>in zwei Zeilen</a:t>
            </a:r>
          </a:p>
        </p:txBody>
      </p:sp>
      <p:sp>
        <p:nvSpPr>
          <p:cNvPr id="3" name="Textplatzhalter 2"/>
          <p:cNvSpPr>
            <a:spLocks noGrp="1"/>
          </p:cNvSpPr>
          <p:nvPr>
            <p:ph type="body" idx="1"/>
          </p:nvPr>
        </p:nvSpPr>
        <p:spPr>
          <a:xfrm>
            <a:off x="874712" y="1481138"/>
            <a:ext cx="10580687" cy="4360861"/>
          </a:xfrm>
          <a:prstGeom prst="rect">
            <a:avLst/>
          </a:prstGeom>
          <a:ln>
            <a:noFill/>
          </a:ln>
        </p:spPr>
        <p:txBody>
          <a:bodyPr vert="horz" lIns="0" tIns="0" rIns="0" bIns="0" rtlCol="0">
            <a:noAutofit/>
          </a:bodyPr>
          <a:lstStyle/>
          <a:p>
            <a:pPr lvl="0"/>
            <a:r>
              <a:rPr lang="de-DE" dirty="0"/>
              <a:t>Erste Textebene (16pt bis Ebene 4)</a:t>
            </a:r>
          </a:p>
          <a:p>
            <a:pPr lvl="1"/>
            <a:r>
              <a:rPr lang="de-DE" dirty="0"/>
              <a:t>Zweite Textebene für Aufzählungen</a:t>
            </a:r>
          </a:p>
          <a:p>
            <a:pPr lvl="2"/>
            <a:r>
              <a:rPr lang="de-DE" dirty="0"/>
              <a:t>Dritte Textebene bei viel Text (14pt)</a:t>
            </a:r>
          </a:p>
          <a:p>
            <a:pPr lvl="3"/>
            <a:r>
              <a:rPr lang="de-DE" dirty="0"/>
              <a:t>Vierte Textebene für Aufzählungen bei viel Text</a:t>
            </a:r>
          </a:p>
          <a:p>
            <a:pPr lvl="4"/>
            <a:r>
              <a:rPr lang="de-DE" dirty="0"/>
              <a:t>Fünfte Ebene (nachfolgend alles 14 </a:t>
            </a:r>
            <a:r>
              <a:rPr lang="de-DE" dirty="0" err="1"/>
              <a:t>pt</a:t>
            </a:r>
            <a:r>
              <a:rPr lang="de-DE" dirty="0"/>
              <a:t>)</a:t>
            </a:r>
          </a:p>
          <a:p>
            <a:pPr lvl="5"/>
            <a:r>
              <a:rPr lang="de-DE" dirty="0"/>
              <a:t>Sechste Textebene für Aufzählungen bei viel Text</a:t>
            </a:r>
          </a:p>
          <a:p>
            <a:pPr lvl="6"/>
            <a:r>
              <a:rPr lang="de-DE" dirty="0"/>
              <a:t>Siebte Textebene für Aufzählungen bei viel Text</a:t>
            </a:r>
          </a:p>
          <a:p>
            <a:pPr lvl="7"/>
            <a:r>
              <a:rPr lang="de-DE" dirty="0"/>
              <a:t>Achte Textebene für Aufzählungen bei viel Text</a:t>
            </a:r>
          </a:p>
          <a:p>
            <a:pPr lvl="8"/>
            <a:r>
              <a:rPr lang="de-DE" dirty="0"/>
              <a:t>Neunte Textebene für Aufzählungen bei viel Text</a:t>
            </a:r>
          </a:p>
          <a:p>
            <a:pPr lvl="5"/>
            <a:endParaRPr lang="de-DE" dirty="0"/>
          </a:p>
        </p:txBody>
      </p:sp>
      <p:sp>
        <p:nvSpPr>
          <p:cNvPr id="12" name="Textfeld 11"/>
          <p:cNvSpPr txBox="1"/>
          <p:nvPr/>
        </p:nvSpPr>
        <p:spPr>
          <a:xfrm>
            <a:off x="7157720" y="6306444"/>
            <a:ext cx="704850" cy="369332"/>
          </a:xfrm>
          <a:prstGeom prst="rect">
            <a:avLst/>
          </a:prstGeom>
          <a:noFill/>
        </p:spPr>
        <p:txBody>
          <a:bodyPr wrap="square" lIns="0" tIns="0" rIns="0" bIns="0" rtlCol="0" anchor="b">
            <a:spAutoFit/>
          </a:bodyPr>
          <a:lstStyle/>
          <a:p>
            <a:pPr marL="0" marR="0" lvl="0" indent="0" algn="l" defTabSz="914269" rtl="0" eaLnBrk="1" fontAlgn="auto" latinLnBrk="0" hangingPunct="1">
              <a:lnSpc>
                <a:spcPct val="100000"/>
              </a:lnSpc>
              <a:spcBef>
                <a:spcPts val="0"/>
              </a:spcBef>
              <a:spcAft>
                <a:spcPts val="0"/>
              </a:spcAft>
              <a:buClrTx/>
              <a:buSzTx/>
              <a:buFontTx/>
              <a:buNone/>
              <a:tabLst/>
              <a:defRPr/>
            </a:pPr>
            <a:b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rPr>
              <a:t>Folie</a:t>
            </a:r>
            <a:r>
              <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fld id="{38F97D41-8991-4148-BA02-56FEE4AAF2CC}" type="slidenum">
              <a:rPr lang="de-DE" sz="800" baseline="0" smtClean="0">
                <a:solidFill>
                  <a:schemeClr val="tx2"/>
                </a:solidFill>
                <a:latin typeface="Open Sans" panose="020B0606030504020204" pitchFamily="34" charset="0"/>
                <a:ea typeface="Open Sans" panose="020B0606030504020204" pitchFamily="34" charset="0"/>
                <a:cs typeface="Open Sans" panose="020B0606030504020204" pitchFamily="34" charset="0"/>
              </a:rPr>
              <a:pPr marL="0" marR="0" lvl="0" indent="0" algn="l" defTabSz="914269" rtl="0" eaLnBrk="1" fontAlgn="auto" latinLnBrk="0" hangingPunct="1">
                <a:lnSpc>
                  <a:spcPct val="100000"/>
                </a:lnSpc>
                <a:spcBef>
                  <a:spcPts val="0"/>
                </a:spcBef>
                <a:spcAft>
                  <a:spcPts val="0"/>
                </a:spcAft>
                <a:buClrTx/>
                <a:buSzTx/>
                <a:buFontTx/>
                <a:buNone/>
                <a:tabLst/>
                <a:defRPr/>
              </a:pPr>
              <a:t>‹Nr.›</a:t>
            </a:fld>
            <a:endParaRPr lang="de-DE" sz="8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269" rtl="0" eaLnBrk="1" fontAlgn="auto" latinLnBrk="0" hangingPunct="1">
              <a:lnSpc>
                <a:spcPct val="100000"/>
              </a:lnSpc>
              <a:spcBef>
                <a:spcPts val="0"/>
              </a:spcBef>
              <a:spcAft>
                <a:spcPts val="0"/>
              </a:spcAft>
              <a:buClrTx/>
              <a:buSzTx/>
              <a:buFontTx/>
              <a:buNone/>
              <a:tabLst/>
              <a:defRPr/>
            </a:pPr>
            <a:endParaRPr lang="de-DE" sz="8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fik 8"/>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04825" y="6334183"/>
            <a:ext cx="1116268" cy="323730"/>
          </a:xfrm>
          <a:prstGeom prst="rect">
            <a:avLst/>
          </a:prstGeom>
        </p:spPr>
      </p:pic>
      <p:pic>
        <p:nvPicPr>
          <p:cNvPr id="13" name="Grafik 12"/>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922106" y="6315776"/>
            <a:ext cx="969464" cy="360000"/>
          </a:xfrm>
          <a:prstGeom prst="rect">
            <a:avLst/>
          </a:prstGeom>
        </p:spPr>
      </p:pic>
      <p:sp>
        <p:nvSpPr>
          <p:cNvPr id="8" name="Textfeld 7">
            <a:extLst>
              <a:ext uri="{FF2B5EF4-FFF2-40B4-BE49-F238E27FC236}">
                <a16:creationId xmlns:a16="http://schemas.microsoft.com/office/drawing/2014/main" id="{35FC732D-B9C5-442B-B3E9-71B2C90B31AF}"/>
              </a:ext>
            </a:extLst>
          </p:cNvPr>
          <p:cNvSpPr txBox="1"/>
          <p:nvPr userDrawn="1"/>
        </p:nvSpPr>
        <p:spPr>
          <a:xfrm>
            <a:off x="3469063" y="6315776"/>
            <a:ext cx="2550489" cy="338554"/>
          </a:xfrm>
          <a:prstGeom prst="rect">
            <a:avLst/>
          </a:prstGeom>
          <a:noFill/>
        </p:spPr>
        <p:txBody>
          <a:bodyPr wrap="square" rtlCol="0">
            <a:spAutoFit/>
          </a:bodyPr>
          <a:lstStyle/>
          <a:p>
            <a:pPr algn="l"/>
            <a:r>
              <a:rPr lang="de-DE" sz="800" dirty="0">
                <a:solidFill>
                  <a:schemeClr val="bg1">
                    <a:lumMod val="50000"/>
                  </a:schemeClr>
                </a:solidFill>
              </a:rPr>
              <a:t>Markus </a:t>
            </a:r>
            <a:r>
              <a:rPr lang="de-DE" sz="800" dirty="0" err="1">
                <a:solidFill>
                  <a:schemeClr val="bg1">
                    <a:lumMod val="50000"/>
                  </a:schemeClr>
                </a:solidFill>
              </a:rPr>
              <a:t>Standfuß</a:t>
            </a:r>
            <a:r>
              <a:rPr lang="de-DE" sz="800" dirty="0">
                <a:solidFill>
                  <a:schemeClr val="bg1">
                    <a:lumMod val="50000"/>
                  </a:schemeClr>
                </a:solidFill>
              </a:rPr>
              <a:t> (TU Dresden)</a:t>
            </a:r>
          </a:p>
          <a:p>
            <a:pPr algn="l"/>
            <a:r>
              <a:rPr lang="de-DE" sz="800" dirty="0">
                <a:solidFill>
                  <a:schemeClr val="bg1">
                    <a:lumMod val="50000"/>
                  </a:schemeClr>
                </a:solidFill>
              </a:rPr>
              <a:t>Dresden 2024</a:t>
            </a:r>
          </a:p>
        </p:txBody>
      </p:sp>
    </p:spTree>
    <p:extLst>
      <p:ext uri="{BB962C8B-B14F-4D97-AF65-F5344CB8AC3E}">
        <p14:creationId xmlns:p14="http://schemas.microsoft.com/office/powerpoint/2010/main" val="155621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Lst>
  <p:hf hdr="0"/>
  <p:txStyles>
    <p:titleStyle>
      <a:lvl1pPr algn="l" defTabSz="914269" rtl="0" eaLnBrk="1" latinLnBrk="0" hangingPunct="1">
        <a:spcBef>
          <a:spcPct val="0"/>
        </a:spcBef>
        <a:buNone/>
        <a:defRPr sz="2400" b="1" kern="1200" baseline="0">
          <a:solidFill>
            <a:schemeClr val="accent1"/>
          </a:solidFill>
          <a:latin typeface="+mj-lt"/>
          <a:ea typeface="+mj-ea"/>
          <a:cs typeface="+mj-cs"/>
        </a:defRPr>
      </a:lvl1pPr>
    </p:titleStyle>
    <p:bodyStyle>
      <a:lvl1pPr marL="0" indent="0" algn="l" defTabSz="914269" rtl="0" eaLnBrk="1" latinLnBrk="0" hangingPunct="1">
        <a:spcBef>
          <a:spcPts val="600"/>
        </a:spcBef>
        <a:buFont typeface="Arial" panose="020B0604020202020204" pitchFamily="34" charset="0"/>
        <a:buNone/>
        <a:defRPr sz="1600" b="1"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p:bodyStyle>
    <p:otherStyle>
      <a:defPPr>
        <a:defRPr lang="de-DE"/>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2" algn="l" defTabSz="914269" rtl="0" eaLnBrk="1" latinLnBrk="0" hangingPunct="1">
        <a:defRPr sz="1800" kern="1200">
          <a:solidFill>
            <a:schemeClr val="tx1"/>
          </a:solidFill>
          <a:latin typeface="+mn-lt"/>
          <a:ea typeface="+mn-ea"/>
          <a:cs typeface="+mn-cs"/>
        </a:defRPr>
      </a:lvl4pPr>
      <a:lvl5pPr marL="1828534" algn="l" defTabSz="914269" rtl="0" eaLnBrk="1" latinLnBrk="0" hangingPunct="1">
        <a:defRPr sz="1800" kern="1200">
          <a:solidFill>
            <a:schemeClr val="tx1"/>
          </a:solidFill>
          <a:latin typeface="+mn-lt"/>
          <a:ea typeface="+mn-ea"/>
          <a:cs typeface="+mn-cs"/>
        </a:defRPr>
      </a:lvl5pPr>
      <a:lvl6pPr marL="2285670" algn="l" defTabSz="914269" rtl="0" eaLnBrk="1" latinLnBrk="0" hangingPunct="1">
        <a:defRPr sz="1800" kern="1200">
          <a:solidFill>
            <a:schemeClr val="tx1"/>
          </a:solidFill>
          <a:latin typeface="+mn-lt"/>
          <a:ea typeface="+mn-ea"/>
          <a:cs typeface="+mn-cs"/>
        </a:defRPr>
      </a:lvl6pPr>
      <a:lvl7pPr marL="2742803" algn="l" defTabSz="914269" rtl="0" eaLnBrk="1" latinLnBrk="0" hangingPunct="1">
        <a:defRPr sz="1800" kern="1200">
          <a:solidFill>
            <a:schemeClr val="tx1"/>
          </a:solidFill>
          <a:latin typeface="+mn-lt"/>
          <a:ea typeface="+mn-ea"/>
          <a:cs typeface="+mn-cs"/>
        </a:defRPr>
      </a:lvl7pPr>
      <a:lvl8pPr marL="3199936" algn="l" defTabSz="914269" rtl="0" eaLnBrk="1" latinLnBrk="0" hangingPunct="1">
        <a:defRPr sz="1800" kern="1200">
          <a:solidFill>
            <a:schemeClr val="tx1"/>
          </a:solidFill>
          <a:latin typeface="+mn-lt"/>
          <a:ea typeface="+mn-ea"/>
          <a:cs typeface="+mn-cs"/>
        </a:defRPr>
      </a:lvl8pPr>
      <a:lvl9pPr marL="3657070" algn="l" defTabSz="91426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992">
          <p15:clr>
            <a:srgbClr val="F26B43"/>
          </p15:clr>
        </p15:guide>
        <p15:guide id="7" pos="1120">
          <p15:clr>
            <a:srgbClr val="F26B43"/>
          </p15:clr>
        </p15:guide>
        <p15:guide id="8" pos="1676">
          <p15:clr>
            <a:srgbClr val="F26B43"/>
          </p15:clr>
        </p15:guide>
        <p15:guide id="9" pos="1556">
          <p15:clr>
            <a:srgbClr val="F26B43"/>
          </p15:clr>
        </p15:guide>
        <p15:guide id="10" pos="2252">
          <p15:clr>
            <a:srgbClr val="F26B43"/>
          </p15:clr>
        </p15:guide>
        <p15:guide id="11" pos="2128">
          <p15:clr>
            <a:srgbClr val="F26B43"/>
          </p15:clr>
        </p15:guide>
        <p15:guide id="16" pos="3824">
          <p15:clr>
            <a:srgbClr val="F26B43"/>
          </p15:clr>
        </p15:guide>
        <p15:guide id="17" pos="3948">
          <p15:clr>
            <a:srgbClr val="F26B43"/>
          </p15:clr>
        </p15:guide>
        <p15:guide id="20" pos="4384">
          <p15:clr>
            <a:srgbClr val="F26B43"/>
          </p15:clr>
        </p15:guide>
        <p15:guide id="21" pos="4508">
          <p15:clr>
            <a:srgbClr val="F26B43"/>
          </p15:clr>
        </p15:guide>
        <p15:guide id="22" pos="6788">
          <p15:clr>
            <a:srgbClr val="F26B43"/>
          </p15:clr>
        </p15:guide>
        <p15:guide id="23" pos="6656">
          <p15:clr>
            <a:srgbClr val="F26B43"/>
          </p15:clr>
        </p15:guide>
        <p15:guide id="24" pos="4960">
          <p15:clr>
            <a:srgbClr val="F26B43"/>
          </p15:clr>
        </p15:guide>
        <p15:guide id="25" pos="5084">
          <p15:clr>
            <a:srgbClr val="F26B43"/>
          </p15:clr>
        </p15:guide>
        <p15:guide id="30" orient="horz" pos="538">
          <p15:clr>
            <a:srgbClr val="F26B43"/>
          </p15:clr>
        </p15:guide>
        <p15:guide id="31" pos="551">
          <p15:clr>
            <a:srgbClr val="F26B43"/>
          </p15:clr>
        </p15:guide>
        <p15:guide id="39" pos="6085">
          <p15:clr>
            <a:srgbClr val="F26B43"/>
          </p15:clr>
        </p15:guide>
        <p15:guide id="40" pos="6216">
          <p15:clr>
            <a:srgbClr val="F26B43"/>
          </p15:clr>
        </p15:guide>
        <p15:guide id="41" pos="2692">
          <p15:clr>
            <a:srgbClr val="F26B43"/>
          </p15:clr>
        </p15:guide>
        <p15:guide id="42" pos="2808">
          <p15:clr>
            <a:srgbClr val="F26B43"/>
          </p15:clr>
        </p15:guide>
        <p15:guide id="43" pos="3260">
          <p15:clr>
            <a:srgbClr val="F26B43"/>
          </p15:clr>
        </p15:guide>
        <p15:guide id="44" pos="3380">
          <p15:clr>
            <a:srgbClr val="F26B43"/>
          </p15:clr>
        </p15:guide>
        <p15:guide id="50" pos="5520">
          <p15:clr>
            <a:srgbClr val="F26B43"/>
          </p15:clr>
        </p15:guide>
        <p15:guide id="52" orient="horz" pos="933">
          <p15:clr>
            <a:srgbClr val="F26B43"/>
          </p15:clr>
        </p15:guide>
        <p15:guide id="53" orient="horz" pos="759">
          <p15:clr>
            <a:srgbClr val="F26B43"/>
          </p15:clr>
        </p15:guide>
        <p15:guide id="58" orient="horz" pos="218">
          <p15:clr>
            <a:srgbClr val="F26B43"/>
          </p15:clr>
        </p15:guide>
        <p15:guide id="59" orient="horz" pos="3680">
          <p15:clr>
            <a:srgbClr val="F26B43"/>
          </p15:clr>
        </p15:guide>
        <p15:guide id="60" orient="horz" pos="3861">
          <p15:clr>
            <a:srgbClr val="F26B43"/>
          </p15:clr>
        </p15:guide>
        <p15:guide id="62" orient="horz" pos="2130">
          <p15:clr>
            <a:srgbClr val="F26B43"/>
          </p15:clr>
        </p15:guide>
        <p15:guide id="65" pos="5648">
          <p15:clr>
            <a:srgbClr val="F26B43"/>
          </p15:clr>
        </p15:guide>
        <p15:guide id="66" orient="horz" pos="649">
          <p15:clr>
            <a:srgbClr val="F26B43"/>
          </p15:clr>
        </p15:guide>
        <p15:guide id="67" pos="7216">
          <p15:clr>
            <a:srgbClr val="F26B43"/>
          </p15:clr>
        </p15:guide>
        <p15:guide id="69" orient="horz" pos="3988">
          <p15:clr>
            <a:srgbClr val="F26B43"/>
          </p15:clr>
        </p15:guide>
        <p15:guide id="70" orient="horz" pos="4196">
          <p15:clr>
            <a:srgbClr val="F26B43"/>
          </p15:clr>
        </p15:guide>
        <p15:guide id="71" pos="318">
          <p15:clr>
            <a:srgbClr val="F26B43"/>
          </p15:clr>
        </p15:guide>
        <p15:guide id="72" orient="horz" pos="41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oeaw.ac.at/oeaw/presse/nachrichten/quantenkryptographie" TargetMode="External"/><Relationship Id="rId2" Type="http://schemas.openxmlformats.org/officeDocument/2006/relationships/hyperlink" Target="https://www.tagesspiegel.de/wissen/geknackte-welt-wenn-quantencomputer-alles-entschlusseln-10448962.html" TargetMode="External"/><Relationship Id="rId1" Type="http://schemas.openxmlformats.org/officeDocument/2006/relationships/slideLayout" Target="../slideLayouts/slideLayout1.xml"/><Relationship Id="rId5" Type="http://schemas.openxmlformats.org/officeDocument/2006/relationships/hyperlink" Target="https://www.youtube.com/watch?v=TLc7_czd01M&amp;t=250s" TargetMode="External"/><Relationship Id="rId4" Type="http://schemas.openxmlformats.org/officeDocument/2006/relationships/hyperlink" Target="https://www.golem.de/news/kryptographie-europa-plant-2024-eigenen-quantenkryptographie-satelliten-2210-169000.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1">
            <a:extLst>
              <a:ext uri="{FF2B5EF4-FFF2-40B4-BE49-F238E27FC236}">
                <a16:creationId xmlns:a16="http://schemas.microsoft.com/office/drawing/2014/main" id="{A776DC3C-D80A-4338-AEFD-131833D5DCFC}"/>
              </a:ext>
            </a:extLst>
          </p:cNvPr>
          <p:cNvSpPr>
            <a:spLocks noGrp="1"/>
          </p:cNvSpPr>
          <p:nvPr>
            <p:ph type="body" sz="quarter" idx="10"/>
          </p:nvPr>
        </p:nvSpPr>
        <p:spPr>
          <a:xfrm>
            <a:off x="882808" y="2852116"/>
            <a:ext cx="1752133" cy="246221"/>
          </a:xfrm>
        </p:spPr>
        <p:txBody>
          <a:bodyPr/>
          <a:lstStyle/>
          <a:p>
            <a:r>
              <a:rPr lang="de-DE" dirty="0"/>
              <a:t>Markus </a:t>
            </a:r>
            <a:r>
              <a:rPr lang="de-DE" dirty="0" err="1"/>
              <a:t>Standfuß</a:t>
            </a:r>
            <a:endParaRPr lang="de-DE" baseline="30000" dirty="0"/>
          </a:p>
        </p:txBody>
      </p:sp>
      <p:sp>
        <p:nvSpPr>
          <p:cNvPr id="6" name="Titel 2">
            <a:extLst>
              <a:ext uri="{FF2B5EF4-FFF2-40B4-BE49-F238E27FC236}">
                <a16:creationId xmlns:a16="http://schemas.microsoft.com/office/drawing/2014/main" id="{7CFCA4AA-9489-4C0A-8588-1A3C6BD1DA3A}"/>
              </a:ext>
            </a:extLst>
          </p:cNvPr>
          <p:cNvSpPr>
            <a:spLocks noGrp="1"/>
          </p:cNvSpPr>
          <p:nvPr>
            <p:ph type="title"/>
          </p:nvPr>
        </p:nvSpPr>
        <p:spPr>
          <a:xfrm>
            <a:off x="882771" y="3835706"/>
            <a:ext cx="3236556" cy="492443"/>
          </a:xfrm>
        </p:spPr>
        <p:txBody>
          <a:bodyPr/>
          <a:lstStyle/>
          <a:p>
            <a:r>
              <a:rPr lang="de-DE" dirty="0"/>
              <a:t>Quantenphysik</a:t>
            </a:r>
          </a:p>
        </p:txBody>
      </p:sp>
      <p:sp>
        <p:nvSpPr>
          <p:cNvPr id="7" name="Textplatzhalter 4">
            <a:extLst>
              <a:ext uri="{FF2B5EF4-FFF2-40B4-BE49-F238E27FC236}">
                <a16:creationId xmlns:a16="http://schemas.microsoft.com/office/drawing/2014/main" id="{94D0C6DA-CED2-4AE8-B6EE-7D9BEBD69FEA}"/>
              </a:ext>
            </a:extLst>
          </p:cNvPr>
          <p:cNvSpPr>
            <a:spLocks noGrp="1"/>
          </p:cNvSpPr>
          <p:nvPr>
            <p:ph type="body" sz="quarter" idx="11"/>
          </p:nvPr>
        </p:nvSpPr>
        <p:spPr>
          <a:xfrm>
            <a:off x="882808" y="3138045"/>
            <a:ext cx="3113916" cy="246221"/>
          </a:xfrm>
        </p:spPr>
        <p:txBody>
          <a:bodyPr/>
          <a:lstStyle/>
          <a:p>
            <a:r>
              <a:rPr lang="de-DE" dirty="0"/>
              <a:t>Technische Universität Dresden</a:t>
            </a:r>
          </a:p>
        </p:txBody>
      </p:sp>
      <p:sp>
        <p:nvSpPr>
          <p:cNvPr id="8" name="Textplatzhalter 5">
            <a:extLst>
              <a:ext uri="{FF2B5EF4-FFF2-40B4-BE49-F238E27FC236}">
                <a16:creationId xmlns:a16="http://schemas.microsoft.com/office/drawing/2014/main" id="{2801DD24-DFBC-4C31-8928-75113AB83B7A}"/>
              </a:ext>
            </a:extLst>
          </p:cNvPr>
          <p:cNvSpPr>
            <a:spLocks noGrp="1"/>
          </p:cNvSpPr>
          <p:nvPr>
            <p:ph type="body" sz="quarter" idx="12"/>
          </p:nvPr>
        </p:nvSpPr>
        <p:spPr>
          <a:xfrm>
            <a:off x="882771" y="4378233"/>
            <a:ext cx="5520601" cy="1061829"/>
          </a:xfrm>
        </p:spPr>
        <p:txBody>
          <a:bodyPr/>
          <a:lstStyle/>
          <a:p>
            <a:r>
              <a:rPr lang="de-DE" dirty="0"/>
              <a:t>Koinzidenzmethode und </a:t>
            </a:r>
          </a:p>
          <a:p>
            <a:r>
              <a:rPr lang="de-DE" dirty="0"/>
              <a:t>Interferometer-Experimente</a:t>
            </a:r>
          </a:p>
        </p:txBody>
      </p:sp>
      <p:sp>
        <p:nvSpPr>
          <p:cNvPr id="9" name="Textplatzhalter 6">
            <a:extLst>
              <a:ext uri="{FF2B5EF4-FFF2-40B4-BE49-F238E27FC236}">
                <a16:creationId xmlns:a16="http://schemas.microsoft.com/office/drawing/2014/main" id="{2A5BA5C1-1795-4C4C-AFA7-A9D82DF0B0ED}"/>
              </a:ext>
            </a:extLst>
          </p:cNvPr>
          <p:cNvSpPr>
            <a:spLocks noGrp="1"/>
          </p:cNvSpPr>
          <p:nvPr>
            <p:ph type="body" sz="quarter" idx="13"/>
          </p:nvPr>
        </p:nvSpPr>
        <p:spPr>
          <a:xfrm>
            <a:off x="882808" y="5595449"/>
            <a:ext cx="1488343" cy="246221"/>
          </a:xfrm>
        </p:spPr>
        <p:txBody>
          <a:bodyPr/>
          <a:lstStyle/>
          <a:p>
            <a:r>
              <a:rPr lang="de-DE" dirty="0"/>
              <a:t>Dresden, 2024</a:t>
            </a:r>
          </a:p>
        </p:txBody>
      </p:sp>
      <p:pic>
        <p:nvPicPr>
          <p:cNvPr id="11" name="Grafik 10">
            <a:extLst>
              <a:ext uri="{FF2B5EF4-FFF2-40B4-BE49-F238E27FC236}">
                <a16:creationId xmlns:a16="http://schemas.microsoft.com/office/drawing/2014/main" id="{05CCA38C-8B54-473E-A270-140407F5B5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4042" y="6200481"/>
            <a:ext cx="1252861" cy="438346"/>
          </a:xfrm>
          <a:prstGeom prst="rect">
            <a:avLst/>
          </a:prstGeom>
        </p:spPr>
      </p:pic>
      <p:sp>
        <p:nvSpPr>
          <p:cNvPr id="10" name="Textplatzhalter 6">
            <a:extLst>
              <a:ext uri="{FF2B5EF4-FFF2-40B4-BE49-F238E27FC236}">
                <a16:creationId xmlns:a16="http://schemas.microsoft.com/office/drawing/2014/main" id="{5E55CB0C-BFFD-482B-AD59-354B1947612F}"/>
              </a:ext>
            </a:extLst>
          </p:cNvPr>
          <p:cNvSpPr txBox="1">
            <a:spLocks/>
          </p:cNvSpPr>
          <p:nvPr/>
        </p:nvSpPr>
        <p:spPr>
          <a:xfrm>
            <a:off x="0" y="6719759"/>
            <a:ext cx="12192000" cy="153888"/>
          </a:xfrm>
          <a:prstGeom prst="rect">
            <a:avLst/>
          </a:prstGeom>
          <a:solidFill>
            <a:schemeClr val="bg1">
              <a:alpha val="90000"/>
            </a:schemeClr>
          </a:solidFill>
          <a:ln>
            <a:noFill/>
          </a:ln>
        </p:spPr>
        <p:txBody>
          <a:bodyPr vert="horz" wrap="square" lIns="72000" tIns="0" rIns="36000" bIns="0" rtlCol="0">
            <a:spAutoFit/>
          </a:bodyPr>
          <a:lstStyle>
            <a:lvl1pPr marL="0" indent="0" algn="l" defTabSz="914269" rtl="0" eaLnBrk="1" latinLnBrk="0" hangingPunct="1">
              <a:spcBef>
                <a:spcPts val="600"/>
              </a:spcBef>
              <a:buFont typeface="Arial" panose="020B0604020202020204" pitchFamily="34" charset="0"/>
              <a:buNone/>
              <a:defRPr sz="1600" b="0" kern="1200">
                <a:solidFill>
                  <a:schemeClr val="accent1"/>
                </a:solidFill>
                <a:latin typeface="+mn-lt"/>
                <a:ea typeface="+mn-ea"/>
                <a:cs typeface="+mn-cs"/>
              </a:defRPr>
            </a:lvl1pPr>
            <a:lvl2pPr marL="0" indent="0" algn="l" defTabSz="914269" rtl="0" eaLnBrk="1" latinLnBrk="0" hangingPunct="1">
              <a:spcBef>
                <a:spcPts val="600"/>
              </a:spcBef>
              <a:buFont typeface="Open Sans" panose="020B0606030504020204" pitchFamily="34" charset="0"/>
              <a:buNone/>
              <a:defRPr sz="1600" kern="1200">
                <a:solidFill>
                  <a:schemeClr val="accent1"/>
                </a:solidFill>
                <a:latin typeface="+mn-lt"/>
                <a:ea typeface="+mn-ea"/>
                <a:cs typeface="+mn-cs"/>
              </a:defRPr>
            </a:lvl2pPr>
            <a:lvl3pPr marL="252000" indent="-252000" algn="l" defTabSz="914269" rtl="0" eaLnBrk="1" latinLnBrk="0" hangingPunct="1">
              <a:spcBef>
                <a:spcPts val="0"/>
              </a:spcBef>
              <a:buFont typeface="Arial" panose="020B0604020202020204" pitchFamily="34" charset="0"/>
              <a:buChar char="—"/>
              <a:defRPr sz="1600" kern="1200">
                <a:solidFill>
                  <a:schemeClr val="accent1"/>
                </a:solidFill>
                <a:latin typeface="+mn-lt"/>
                <a:ea typeface="+mn-ea"/>
                <a:cs typeface="+mn-cs"/>
              </a:defRPr>
            </a:lvl3pPr>
            <a:lvl4pPr marL="252000" indent="-144000" algn="l" defTabSz="914269" rtl="0" eaLnBrk="1" latinLnBrk="0" hangingPunct="1">
              <a:spcBef>
                <a:spcPts val="0"/>
              </a:spcBef>
              <a:buFont typeface="Open Sans" panose="020B0606030504020204" pitchFamily="34" charset="0"/>
              <a:buChar char="–"/>
              <a:defRPr sz="1600" kern="1200">
                <a:solidFill>
                  <a:schemeClr val="accent1"/>
                </a:solidFill>
                <a:latin typeface="+mn-lt"/>
                <a:ea typeface="+mn-ea"/>
                <a:cs typeface="+mn-cs"/>
              </a:defRPr>
            </a:lvl4pPr>
            <a:lvl5pPr marL="0" indent="0" algn="l" defTabSz="914269" rtl="0" eaLnBrk="1" latinLnBrk="0" hangingPunct="1">
              <a:spcBef>
                <a:spcPts val="600"/>
              </a:spcBef>
              <a:spcAft>
                <a:spcPts val="0"/>
              </a:spcAft>
              <a:buFont typeface="Symbol" panose="05050102010706020507" pitchFamily="18" charset="2"/>
              <a:buNone/>
              <a:defRPr sz="1400" b="1" kern="1200" baseline="0">
                <a:solidFill>
                  <a:schemeClr val="accent1"/>
                </a:solidFill>
                <a:latin typeface="+mn-lt"/>
                <a:ea typeface="+mn-ea"/>
                <a:cs typeface="+mn-cs"/>
              </a:defRPr>
            </a:lvl5pPr>
            <a:lvl6pPr marL="0" marR="0" indent="0" algn="l" defTabSz="914269" rtl="0" eaLnBrk="1" fontAlgn="auto" latinLnBrk="0" hangingPunct="1">
              <a:lnSpc>
                <a:spcPct val="100000"/>
              </a:lnSpc>
              <a:spcBef>
                <a:spcPts val="600"/>
              </a:spcBef>
              <a:spcAft>
                <a:spcPts val="0"/>
              </a:spcAft>
              <a:buClrTx/>
              <a:buSzTx/>
              <a:buFont typeface="Arial" panose="020B0604020202020204" pitchFamily="34" charset="0"/>
              <a:buNone/>
              <a:tabLst/>
              <a:defRPr sz="1400" b="0" kern="1200">
                <a:solidFill>
                  <a:schemeClr val="accent1"/>
                </a:solidFill>
                <a:latin typeface="+mn-lt"/>
                <a:ea typeface="+mn-ea"/>
                <a:cs typeface="+mn-cs"/>
              </a:defRPr>
            </a:lvl6pPr>
            <a:lvl7pPr marL="252000" marR="0" indent="-252000"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lang="de-DE" sz="1400" kern="1200" dirty="0" smtClean="0">
                <a:solidFill>
                  <a:schemeClr val="accent1"/>
                </a:solidFill>
                <a:latin typeface="+mn-lt"/>
                <a:ea typeface="+mn-ea"/>
                <a:cs typeface="+mn-cs"/>
              </a:defRPr>
            </a:lvl7pPr>
            <a:lvl8pPr marL="252000" marR="0" indent="-144000" algn="l" defTabSz="914269" rtl="0" eaLnBrk="1" fontAlgn="auto" latinLnBrk="0" hangingPunct="1">
              <a:lnSpc>
                <a:spcPct val="100000"/>
              </a:lnSpc>
              <a:spcBef>
                <a:spcPts val="0"/>
              </a:spcBef>
              <a:spcAft>
                <a:spcPts val="0"/>
              </a:spcAft>
              <a:buClrTx/>
              <a:buSzTx/>
              <a:buFont typeface="Open Sans" panose="020B0606030504020204" pitchFamily="34" charset="0"/>
              <a:buChar char="–"/>
              <a:tabLst/>
              <a:defRPr sz="1400" kern="1200">
                <a:solidFill>
                  <a:schemeClr val="accent1"/>
                </a:solidFill>
                <a:latin typeface="+mn-lt"/>
                <a:ea typeface="+mn-ea"/>
                <a:cs typeface="+mn-cs"/>
              </a:defRPr>
            </a:lvl8pPr>
            <a:lvl9pPr marL="396000" marR="0" indent="-144000" algn="l" defTabSz="914269" rtl="0" eaLnBrk="1" fontAlgn="auto" latinLnBrk="0" hangingPunct="1">
              <a:lnSpc>
                <a:spcPct val="100000"/>
              </a:lnSpc>
              <a:spcBef>
                <a:spcPts val="0"/>
              </a:spcBef>
              <a:spcAft>
                <a:spcPts val="0"/>
              </a:spcAft>
              <a:buClrTx/>
              <a:buSzTx/>
              <a:buFont typeface="Wingdings" panose="05000000000000000000" pitchFamily="2" charset="2"/>
              <a:buChar char="§"/>
              <a:tabLst/>
              <a:defRPr sz="1400" kern="1200">
                <a:solidFill>
                  <a:schemeClr val="accent1"/>
                </a:solidFill>
                <a:latin typeface="+mn-lt"/>
                <a:ea typeface="+mn-ea"/>
                <a:cs typeface="+mn-cs"/>
              </a:defRPr>
            </a:lvl9pPr>
          </a:lstStyle>
          <a:p>
            <a:pPr algn="ctr"/>
            <a:r>
              <a:rPr lang="de-DE" sz="1000" dirty="0"/>
              <a:t>Quantenunterricht Klasse 12 © 2024 von Markus </a:t>
            </a:r>
            <a:r>
              <a:rPr lang="de-DE" sz="1000" dirty="0" err="1"/>
              <a:t>Standfuß</a:t>
            </a:r>
            <a:r>
              <a:rPr lang="de-DE" sz="1000" dirty="0"/>
              <a:t> ist lizensiert unter CC BY-NC-SA 4.0. Um eine Kopie der Lizenz einzusehen, besuche https://creativecommons.org/licenses/by-nc-sa/4.0/</a:t>
            </a:r>
          </a:p>
        </p:txBody>
      </p:sp>
    </p:spTree>
    <p:extLst>
      <p:ext uri="{BB962C8B-B14F-4D97-AF65-F5344CB8AC3E}">
        <p14:creationId xmlns:p14="http://schemas.microsoft.com/office/powerpoint/2010/main" val="94413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Detektoren</a:t>
            </a:r>
            <a:endParaRPr lang="de-DE" sz="3200" b="0" strike="noStrike" spc="-1">
              <a:solidFill>
                <a:srgbClr val="000000"/>
              </a:solidFill>
              <a:latin typeface="Calibri"/>
            </a:endParaRPr>
          </a:p>
        </p:txBody>
      </p:sp>
      <p:sp>
        <p:nvSpPr>
          <p:cNvPr id="216"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dirty="0">
                <a:solidFill>
                  <a:schemeClr val="accent1"/>
                </a:solidFill>
                <a:uFillTx/>
                <a:latin typeface="Open Sans"/>
              </a:rPr>
              <a:t>Aufgabe 2:</a:t>
            </a:r>
            <a:endParaRPr lang="de-DE" sz="24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400" b="0" strike="noStrike" spc="-1" dirty="0">
                <a:solidFill>
                  <a:schemeClr val="accent1"/>
                </a:solidFill>
                <a:latin typeface="Open Sans"/>
              </a:rPr>
              <a:t>Formuliere </a:t>
            </a:r>
            <a:r>
              <a:rPr lang="de-DE" sz="2400" b="0" strike="noStrike" spc="-1" dirty="0">
                <a:solidFill>
                  <a:schemeClr val="accent1"/>
                </a:solidFill>
                <a:latin typeface="Open Sans"/>
                <a:ea typeface="Aptos"/>
              </a:rPr>
              <a:t>mittels des Videos eine Erklärung, wieso Detektoren auch klicken, obwohl gar keine Photonen vorhanden sind.</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Detektoren</a:t>
            </a:r>
            <a:endParaRPr lang="de-DE" sz="3200" b="0" strike="noStrike" spc="-1">
              <a:solidFill>
                <a:srgbClr val="000000"/>
              </a:solidFill>
              <a:latin typeface="Calibri"/>
            </a:endParaRPr>
          </a:p>
        </p:txBody>
      </p:sp>
      <p:sp>
        <p:nvSpPr>
          <p:cNvPr id="218"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a:solidFill>
                  <a:schemeClr val="accent1"/>
                </a:solidFill>
                <a:uFillTx/>
                <a:latin typeface="Open Sans"/>
              </a:rPr>
              <a:t>Aufgabe 2:</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rPr>
              <a:t>Formuliere </a:t>
            </a:r>
            <a:r>
              <a:rPr lang="de-DE" sz="2400" b="0" strike="noStrike" spc="-1">
                <a:solidFill>
                  <a:schemeClr val="accent1"/>
                </a:solidFill>
                <a:latin typeface="Open Sans"/>
                <a:ea typeface="Aptos"/>
              </a:rPr>
              <a:t>mittels des Videos eine Erklärung, wieso Detektoren auch klicken, obwohl gar keine Photonen vorhanden sind.</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000" b="0" strike="noStrike" spc="-1">
                <a:solidFill>
                  <a:srgbClr val="00B050"/>
                </a:solidFill>
                <a:latin typeface="Open Sans"/>
                <a:ea typeface="Aptos"/>
              </a:rPr>
              <a:t>Einzelne Elektronen können sich auch lösen, obwohl keine Photonen auf den Detektor treffen. Dadurch werden auch Klicks erzeugt, obwohl gar keine Photonen registriert werden. Diese nennt man Dunkelzählereignisse. Durch eine gute Kühlung kann das minimiert werden, aber nicht vollständig verhindert werden.</a:t>
            </a:r>
            <a:endParaRPr lang="de-DE" sz="20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ea typeface="Aptos"/>
              </a:rPr>
              <a:t>Ergänze den Merksatz selbstständig auf dem Arbeitsblatt.</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Detektoren</a:t>
            </a:r>
            <a:endParaRPr lang="de-DE" sz="3200" b="0" strike="noStrike" spc="-1">
              <a:solidFill>
                <a:srgbClr val="000000"/>
              </a:solidFill>
              <a:latin typeface="Calibri"/>
            </a:endParaRPr>
          </a:p>
        </p:txBody>
      </p:sp>
      <p:sp>
        <p:nvSpPr>
          <p:cNvPr id="220"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r>
              <a:rPr lang="de-DE" sz="2400" b="1" strike="noStrike" spc="-1">
                <a:solidFill>
                  <a:schemeClr val="accent1"/>
                </a:solidFill>
                <a:latin typeface="Open Sans"/>
              </a:rPr>
              <a:t>Leitfrage 1: Wie können Photonen detektiert werden? </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pic>
        <p:nvPicPr>
          <p:cNvPr id="221" name="Grafik 4"/>
          <p:cNvPicPr/>
          <p:nvPr/>
        </p:nvPicPr>
        <p:blipFill>
          <a:blip r:embed="rId2"/>
          <a:stretch/>
        </p:blipFill>
        <p:spPr>
          <a:xfrm>
            <a:off x="9398306" y="4803120"/>
            <a:ext cx="845640" cy="756720"/>
          </a:xfrm>
          <a:prstGeom prst="rect">
            <a:avLst/>
          </a:prstGeom>
          <a:ln w="0">
            <a:noFill/>
          </a:ln>
        </p:spPr>
      </p:pic>
      <p:sp>
        <p:nvSpPr>
          <p:cNvPr id="222" name="Rechteck 5"/>
          <p:cNvSpPr/>
          <p:nvPr/>
        </p:nvSpPr>
        <p:spPr>
          <a:xfrm>
            <a:off x="874800" y="1484280"/>
            <a:ext cx="10579320" cy="286344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FF0000"/>
                </a:solidFill>
                <a:latin typeface="Open Sans"/>
              </a:rPr>
              <a:t>Merksatz:</a:t>
            </a:r>
            <a:endParaRPr lang="de-DE" sz="2400" b="0" strike="noStrike" spc="-1">
              <a:solidFill>
                <a:srgbClr val="000000"/>
              </a:solidFill>
              <a:latin typeface="Calibri"/>
            </a:endParaRPr>
          </a:p>
          <a:p>
            <a:pPr algn="just" defTabSz="822960">
              <a:lnSpc>
                <a:spcPct val="150000"/>
              </a:lnSpc>
            </a:pPr>
            <a:r>
              <a:rPr lang="de-DE" sz="2400" b="0" strike="noStrike" spc="-1">
                <a:solidFill>
                  <a:schemeClr val="dk1"/>
                </a:solidFill>
                <a:latin typeface="Open Sans"/>
              </a:rPr>
              <a:t>In Detektoren wird ein Lawinenprozess von Elektronen ausgelöst, wenn ein Photon aufgenommen wird. Diesen Strom kann man messen. Allerdings klickt ein Detektor teilweise auch, wenn keine Photonen vorhanden sind. Diese Klicks nennt man Dunkelzählereignisse.</a:t>
            </a:r>
            <a:endParaRPr lang="de-DE" sz="2400" b="0" strike="noStrike" spc="-1">
              <a:solidFill>
                <a:srgbClr val="000000"/>
              </a:solidFill>
              <a:latin typeface="Calibri"/>
            </a:endParaRPr>
          </a:p>
          <a:p>
            <a:pPr defTabSz="822960">
              <a:lnSpc>
                <a:spcPct val="150000"/>
              </a:lnSpc>
            </a:pPr>
            <a:r>
              <a:rPr lang="de-DE" sz="1200" b="0" strike="noStrike" spc="-1">
                <a:solidFill>
                  <a:srgbClr val="000000"/>
                </a:solidFill>
                <a:latin typeface="Open Sans"/>
                <a:ea typeface="Calibri"/>
              </a:rPr>
              <a:t> </a:t>
            </a:r>
            <a:endParaRPr lang="de-DE" sz="120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Detektoren</a:t>
            </a:r>
            <a:endParaRPr lang="de-DE" sz="3200" b="0" strike="noStrike" spc="-1">
              <a:solidFill>
                <a:srgbClr val="000000"/>
              </a:solidFill>
              <a:latin typeface="Calibri"/>
            </a:endParaRPr>
          </a:p>
        </p:txBody>
      </p:sp>
      <p:sp>
        <p:nvSpPr>
          <p:cNvPr id="224"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r>
              <a:rPr lang="de-DE" sz="2400" b="1" strike="noStrike" spc="-1">
                <a:solidFill>
                  <a:schemeClr val="accent1"/>
                </a:solidFill>
                <a:latin typeface="Open Sans"/>
              </a:rPr>
              <a:t>Leitfrage 2: Wie können Photonen erzeugt und nachgewiesen werden? </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225" name="Rechteck 5"/>
          <p:cNvSpPr/>
          <p:nvPr/>
        </p:nvSpPr>
        <p:spPr>
          <a:xfrm>
            <a:off x="874800" y="1484280"/>
            <a:ext cx="10579320" cy="286344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FF0000"/>
                </a:solidFill>
                <a:latin typeface="Open Sans"/>
              </a:rPr>
              <a:t>Merksatz:</a:t>
            </a:r>
            <a:endParaRPr lang="de-DE" sz="2400" b="0" strike="noStrike" spc="-1">
              <a:solidFill>
                <a:srgbClr val="000000"/>
              </a:solidFill>
              <a:latin typeface="Calibri"/>
            </a:endParaRPr>
          </a:p>
          <a:p>
            <a:pPr algn="just" defTabSz="822960">
              <a:lnSpc>
                <a:spcPct val="150000"/>
              </a:lnSpc>
            </a:pPr>
            <a:r>
              <a:rPr lang="de-DE" sz="2400" b="0" strike="noStrike" spc="-1">
                <a:solidFill>
                  <a:schemeClr val="dk1"/>
                </a:solidFill>
                <a:latin typeface="Open Sans"/>
              </a:rPr>
              <a:t>In Detektoren wird ein Lawinenprozess von Elektronen ausgelöst, wenn ein Photon aufgenommen wird. Diesen Strom kann man messen. Allerdings klickt ein Detektor teilweise auch, wenn keine Photonen vorhanden sind. Diese Klicks nennt man Dunkelzählereignisse.</a:t>
            </a:r>
            <a:endParaRPr lang="de-DE" sz="2400" b="0" strike="noStrike" spc="-1">
              <a:solidFill>
                <a:srgbClr val="000000"/>
              </a:solidFill>
              <a:latin typeface="Calibri"/>
            </a:endParaRPr>
          </a:p>
          <a:p>
            <a:pPr defTabSz="822960">
              <a:lnSpc>
                <a:spcPct val="150000"/>
              </a:lnSpc>
            </a:pPr>
            <a:r>
              <a:rPr lang="de-DE" sz="1200" b="0" strike="noStrike" spc="-1">
                <a:solidFill>
                  <a:srgbClr val="000000"/>
                </a:solidFill>
                <a:latin typeface="Open Sans"/>
                <a:ea typeface="Calibri"/>
              </a:rPr>
              <a:t> </a:t>
            </a:r>
            <a:endParaRPr lang="de-DE" sz="1200" b="0" strike="noStrike" spc="-1">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Parametrische Fluoreszenz</a:t>
            </a:r>
            <a:endParaRPr lang="de-DE" sz="3200" b="0" strike="noStrike" spc="-1">
              <a:solidFill>
                <a:srgbClr val="000000"/>
              </a:solidFill>
              <a:latin typeface="Calibri"/>
            </a:endParaRPr>
          </a:p>
        </p:txBody>
      </p:sp>
      <p:sp>
        <p:nvSpPr>
          <p:cNvPr id="227"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1" u="sng" strike="noStrike" spc="-1" dirty="0">
                <a:solidFill>
                  <a:schemeClr val="accent1"/>
                </a:solidFill>
                <a:uFillTx/>
                <a:latin typeface="Open Sans"/>
              </a:rPr>
              <a:t>Aufgabe 1:</a:t>
            </a:r>
            <a:endParaRPr lang="de-DE" sz="2400" b="0" strike="noStrike" spc="-1" dirty="0">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400" b="0" strike="noStrike" spc="-1" dirty="0" err="1">
                <a:solidFill>
                  <a:schemeClr val="accent1"/>
                </a:solidFill>
                <a:latin typeface="Open Sans"/>
                <a:ea typeface="Aptos"/>
              </a:rPr>
              <a:t>Lies</a:t>
            </a:r>
            <a:r>
              <a:rPr lang="de-DE" sz="2400" b="0" strike="noStrike" spc="-1" dirty="0">
                <a:solidFill>
                  <a:schemeClr val="accent1"/>
                </a:solidFill>
                <a:latin typeface="Open Sans"/>
                <a:ea typeface="Aptos"/>
              </a:rPr>
              <a:t> selbstständig den Text zur Funktionsweise des speziellen Kristalls und der parametrischen Fluoreszenz. Formuliere die wichtigsten Punkte zu der Methode und halte sie stichpunktartig fest. Beschrifte die Bauteile mittels der Nummern in der Skizze.</a:t>
            </a:r>
            <a:endParaRPr lang="de-DE" sz="2400" b="0" strike="noStrike" spc="-1" dirty="0">
              <a:solidFill>
                <a:srgbClr val="000000"/>
              </a:solidFill>
              <a:latin typeface="Calibri"/>
            </a:endParaRPr>
          </a:p>
          <a:p>
            <a:pPr indent="0" defTabSz="914400">
              <a:lnSpc>
                <a:spcPct val="107000"/>
              </a:lnSpc>
              <a:spcBef>
                <a:spcPts val="1199"/>
              </a:spcBef>
              <a:spcAft>
                <a:spcPts val="799"/>
              </a:spcAft>
              <a:buNone/>
              <a:tabLst>
                <a:tab pos="0" algn="l"/>
              </a:tabLst>
            </a:pPr>
            <a:endParaRPr lang="de-DE" sz="1200" b="0" strike="noStrike" spc="-1" dirty="0">
              <a:solidFill>
                <a:srgbClr val="000000"/>
              </a:solidFill>
              <a:latin typeface="Calibri"/>
            </a:endParaRPr>
          </a:p>
        </p:txBody>
      </p:sp>
      <p:pic>
        <p:nvPicPr>
          <p:cNvPr id="228" name="Grafik 5"/>
          <p:cNvPicPr/>
          <p:nvPr/>
        </p:nvPicPr>
        <p:blipFill>
          <a:blip r:embed="rId3"/>
          <a:stretch/>
        </p:blipFill>
        <p:spPr>
          <a:xfrm>
            <a:off x="2481120" y="4110480"/>
            <a:ext cx="2659320" cy="2033640"/>
          </a:xfrm>
          <a:prstGeom prst="rect">
            <a:avLst/>
          </a:prstGeom>
          <a:ln w="0">
            <a:noFill/>
          </a:ln>
        </p:spPr>
      </p:pic>
      <p:sp>
        <p:nvSpPr>
          <p:cNvPr id="230" name="Textfeld 9"/>
          <p:cNvSpPr/>
          <p:nvPr/>
        </p:nvSpPr>
        <p:spPr>
          <a:xfrm>
            <a:off x="4706280" y="577476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[6]</a:t>
            </a:r>
            <a:endParaRPr lang="de-DE" sz="100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Parametrische Fluoreszenz</a:t>
            </a:r>
            <a:endParaRPr lang="de-DE" sz="3200" b="0" strike="noStrike" spc="-1">
              <a:solidFill>
                <a:srgbClr val="000000"/>
              </a:solidFill>
              <a:latin typeface="Calibri"/>
            </a:endParaRPr>
          </a:p>
        </p:txBody>
      </p:sp>
      <p:sp>
        <p:nvSpPr>
          <p:cNvPr id="232"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7000"/>
              </a:lnSpc>
              <a:spcBef>
                <a:spcPts val="1199"/>
              </a:spcBef>
              <a:buNone/>
              <a:tabLst>
                <a:tab pos="0" algn="l"/>
              </a:tabLst>
            </a:pPr>
            <a:r>
              <a:rPr lang="de-DE" sz="1800" b="1" u="sng" strike="noStrike" spc="-1" dirty="0">
                <a:solidFill>
                  <a:schemeClr val="accent1"/>
                </a:solidFill>
                <a:uFillTx/>
                <a:latin typeface="Open Sans"/>
                <a:ea typeface="Aptos"/>
              </a:rPr>
              <a:t>Aufgabe 1:</a:t>
            </a:r>
            <a:r>
              <a:rPr lang="de-DE" sz="1800" b="1" strike="noStrike" spc="-1" dirty="0">
                <a:solidFill>
                  <a:schemeClr val="accent1"/>
                </a:solidFill>
                <a:latin typeface="Open Sans"/>
                <a:ea typeface="Aptos"/>
              </a:rPr>
              <a:t> </a:t>
            </a:r>
            <a:endParaRPr lang="de-DE" sz="1800" b="0" strike="noStrike" spc="-1" dirty="0">
              <a:solidFill>
                <a:srgbClr val="000000"/>
              </a:solidFill>
              <a:latin typeface="Calibri"/>
            </a:endParaRPr>
          </a:p>
          <a:p>
            <a:pPr indent="0" algn="just" defTabSz="914400">
              <a:lnSpc>
                <a:spcPct val="107000"/>
              </a:lnSpc>
              <a:spcBef>
                <a:spcPts val="1199"/>
              </a:spcBef>
              <a:buNone/>
              <a:tabLst>
                <a:tab pos="0" algn="l"/>
              </a:tabLst>
            </a:pPr>
            <a:r>
              <a:rPr lang="de-DE" sz="1800" b="0" strike="noStrike" spc="-1" dirty="0" err="1">
                <a:solidFill>
                  <a:schemeClr val="accent1"/>
                </a:solidFill>
                <a:latin typeface="Open Sans"/>
                <a:ea typeface="Aptos"/>
              </a:rPr>
              <a:t>Lies</a:t>
            </a:r>
            <a:r>
              <a:rPr lang="de-DE" sz="1800" b="0" strike="noStrike" spc="-1" dirty="0">
                <a:solidFill>
                  <a:schemeClr val="accent1"/>
                </a:solidFill>
                <a:latin typeface="Open Sans"/>
                <a:ea typeface="Aptos"/>
              </a:rPr>
              <a:t> selbstständig den Text zur Funktionsweise des speziellen Kristalls und der parametrischen Fluoreszenz. Formuliere die wichtigsten Punkte zu der Methode und halte sie stichpunktartig fest. Beschrifte die Bauteile mittels der Nummern in der Skizze.</a:t>
            </a:r>
            <a:endParaRPr lang="de-DE" sz="1800" b="0" strike="noStrike" spc="-1" dirty="0">
              <a:solidFill>
                <a:srgbClr val="000000"/>
              </a:solidFill>
              <a:latin typeface="Calibri"/>
            </a:endParaRPr>
          </a:p>
          <a:p>
            <a:pPr marL="285840" indent="-285840" defTabSz="914400">
              <a:lnSpc>
                <a:spcPts val="1001"/>
              </a:lnSpc>
              <a:spcBef>
                <a:spcPts val="1199"/>
              </a:spcBef>
              <a:spcAft>
                <a:spcPts val="799"/>
              </a:spcAft>
              <a:buClr>
                <a:srgbClr val="00B050"/>
              </a:buClr>
              <a:buFont typeface="Arial"/>
              <a:buChar char="•"/>
              <a:tabLst>
                <a:tab pos="0" algn="l"/>
              </a:tabLst>
            </a:pPr>
            <a:r>
              <a:rPr lang="de-DE" sz="1800" b="0" strike="noStrike" spc="-1" dirty="0">
                <a:solidFill>
                  <a:srgbClr val="00B050"/>
                </a:solidFill>
                <a:latin typeface="Open Sans"/>
                <a:ea typeface="Aptos"/>
              </a:rPr>
              <a:t>Laser trifft auf speziellen Kristall</a:t>
            </a:r>
            <a:endParaRPr lang="de-DE" sz="1800" b="0" strike="noStrike" spc="-1" dirty="0">
              <a:solidFill>
                <a:srgbClr val="000000"/>
              </a:solidFill>
              <a:latin typeface="Calibri"/>
            </a:endParaRPr>
          </a:p>
          <a:p>
            <a:pPr marL="285840" indent="-285840" defTabSz="914400">
              <a:lnSpc>
                <a:spcPts val="1001"/>
              </a:lnSpc>
              <a:spcBef>
                <a:spcPts val="1199"/>
              </a:spcBef>
              <a:spcAft>
                <a:spcPts val="799"/>
              </a:spcAft>
              <a:buClr>
                <a:srgbClr val="00B050"/>
              </a:buClr>
              <a:buFont typeface="Arial"/>
              <a:buChar char="•"/>
              <a:tabLst>
                <a:tab pos="0" algn="l"/>
              </a:tabLst>
            </a:pPr>
            <a:r>
              <a:rPr lang="de-DE" sz="1800" b="0" strike="noStrike" spc="-1" dirty="0">
                <a:solidFill>
                  <a:srgbClr val="00B050"/>
                </a:solidFill>
                <a:latin typeface="Open Sans"/>
                <a:ea typeface="Aptos"/>
              </a:rPr>
              <a:t>dieser absorbiert Energie und wird angeregt</a:t>
            </a:r>
            <a:endParaRPr lang="de-DE" sz="1800" b="0" strike="noStrike" spc="-1" dirty="0">
              <a:solidFill>
                <a:srgbClr val="000000"/>
              </a:solidFill>
              <a:latin typeface="Calibri"/>
            </a:endParaRPr>
          </a:p>
          <a:p>
            <a:pPr marL="285840" indent="-285840" defTabSz="914400">
              <a:lnSpc>
                <a:spcPts val="1001"/>
              </a:lnSpc>
              <a:spcBef>
                <a:spcPts val="1199"/>
              </a:spcBef>
              <a:spcAft>
                <a:spcPts val="799"/>
              </a:spcAft>
              <a:buClr>
                <a:srgbClr val="00B050"/>
              </a:buClr>
              <a:buFont typeface="Arial"/>
              <a:buChar char="•"/>
              <a:tabLst>
                <a:tab pos="0" algn="l"/>
              </a:tabLst>
            </a:pPr>
            <a:r>
              <a:rPr lang="de-DE" sz="1800" b="0" strike="noStrike" spc="-1" dirty="0">
                <a:solidFill>
                  <a:srgbClr val="00B050"/>
                </a:solidFill>
                <a:latin typeface="Open Sans"/>
                <a:ea typeface="Aptos"/>
              </a:rPr>
              <a:t>Kristall gibt Energie ab in Form von genau zwei Photonen</a:t>
            </a:r>
            <a:endParaRPr lang="de-DE" sz="1800" b="0" strike="noStrike" spc="-1" dirty="0">
              <a:solidFill>
                <a:srgbClr val="000000"/>
              </a:solidFill>
              <a:latin typeface="Calibri"/>
            </a:endParaRPr>
          </a:p>
          <a:p>
            <a:pPr marL="285840" indent="-285840" defTabSz="914400">
              <a:lnSpc>
                <a:spcPts val="1001"/>
              </a:lnSpc>
              <a:spcBef>
                <a:spcPts val="1199"/>
              </a:spcBef>
              <a:spcAft>
                <a:spcPts val="799"/>
              </a:spcAft>
              <a:buClr>
                <a:srgbClr val="00B050"/>
              </a:buClr>
              <a:buFont typeface="Arial"/>
              <a:buChar char="•"/>
              <a:tabLst>
                <a:tab pos="0" algn="l"/>
              </a:tabLst>
            </a:pPr>
            <a:r>
              <a:rPr lang="de-DE" sz="1800" b="0" strike="noStrike" spc="-1" dirty="0">
                <a:solidFill>
                  <a:srgbClr val="00B050"/>
                </a:solidFill>
                <a:latin typeface="Open Sans"/>
                <a:ea typeface="Aptos"/>
              </a:rPr>
              <a:t>diese Photonen verlassen Kristall in bestimmten Winkel </a:t>
            </a:r>
            <a:endParaRPr lang="de-DE" sz="1800" b="0" strike="noStrike" spc="-1" dirty="0">
              <a:solidFill>
                <a:srgbClr val="000000"/>
              </a:solidFill>
              <a:latin typeface="Calibri"/>
            </a:endParaRPr>
          </a:p>
          <a:p>
            <a:pPr indent="0" defTabSz="914400">
              <a:lnSpc>
                <a:spcPts val="1001"/>
              </a:lnSpc>
              <a:spcBef>
                <a:spcPts val="1199"/>
              </a:spcBef>
              <a:spcAft>
                <a:spcPts val="799"/>
              </a:spcAft>
              <a:buNone/>
              <a:tabLst>
                <a:tab pos="0" algn="l"/>
              </a:tabLst>
            </a:pPr>
            <a:r>
              <a:rPr lang="de-DE" sz="1800" b="0" strike="noStrike" spc="-1" dirty="0">
                <a:solidFill>
                  <a:srgbClr val="00B050"/>
                </a:solidFill>
                <a:latin typeface="Open Sans"/>
                <a:ea typeface="Aptos"/>
              </a:rPr>
              <a:t>     abweichend zur optischen Achse</a:t>
            </a:r>
            <a:endParaRPr lang="de-DE" sz="1800" b="0" strike="noStrike" spc="-1" dirty="0">
              <a:solidFill>
                <a:srgbClr val="000000"/>
              </a:solidFill>
              <a:latin typeface="Calibri"/>
            </a:endParaRPr>
          </a:p>
          <a:p>
            <a:pPr marL="285840" indent="-285840" defTabSz="914400">
              <a:lnSpc>
                <a:spcPts val="1001"/>
              </a:lnSpc>
              <a:spcBef>
                <a:spcPts val="1199"/>
              </a:spcBef>
              <a:spcAft>
                <a:spcPts val="799"/>
              </a:spcAft>
              <a:buClr>
                <a:srgbClr val="00B050"/>
              </a:buClr>
              <a:buFont typeface="Arial"/>
              <a:buChar char="•"/>
              <a:tabLst>
                <a:tab pos="0" algn="l"/>
              </a:tabLst>
            </a:pPr>
            <a:r>
              <a:rPr lang="de-DE" sz="1800" b="0" strike="noStrike" spc="-1" dirty="0">
                <a:solidFill>
                  <a:srgbClr val="00B050"/>
                </a:solidFill>
                <a:latin typeface="Wingdings"/>
                <a:ea typeface="Aptos"/>
              </a:rPr>
              <a:t></a:t>
            </a:r>
            <a:r>
              <a:rPr lang="de-DE" sz="1800" b="0" strike="noStrike" spc="-1" dirty="0">
                <a:solidFill>
                  <a:srgbClr val="00B050"/>
                </a:solidFill>
                <a:latin typeface="Open Sans"/>
                <a:ea typeface="Aptos"/>
              </a:rPr>
              <a:t>Photonen kommen gleichzeitig am Detektor an</a:t>
            </a:r>
            <a:endParaRPr lang="de-DE" sz="1800" b="0" strike="noStrike" spc="-1" dirty="0">
              <a:solidFill>
                <a:srgbClr val="000000"/>
              </a:solidFill>
              <a:latin typeface="Calibri"/>
            </a:endParaRPr>
          </a:p>
          <a:p>
            <a:pPr indent="0" defTabSz="914400">
              <a:lnSpc>
                <a:spcPts val="1001"/>
              </a:lnSpc>
              <a:spcBef>
                <a:spcPts val="1199"/>
              </a:spcBef>
              <a:spcAft>
                <a:spcPts val="799"/>
              </a:spcAft>
              <a:buNone/>
              <a:tabLst>
                <a:tab pos="0" algn="l"/>
              </a:tabLst>
            </a:pPr>
            <a:r>
              <a:rPr lang="de-DE" sz="1800" b="1" strike="noStrike" spc="-1" dirty="0">
                <a:solidFill>
                  <a:srgbClr val="00B050"/>
                </a:solidFill>
                <a:latin typeface="Open Sans"/>
                <a:ea typeface="Aptos"/>
              </a:rPr>
              <a:t>Dieser Prozess heißt parametrische Fluoreszenz.</a:t>
            </a:r>
            <a:endParaRPr lang="de-DE" sz="1800" b="0" strike="noStrike" spc="-1" dirty="0">
              <a:solidFill>
                <a:srgbClr val="000000"/>
              </a:solidFill>
              <a:latin typeface="Calibri"/>
            </a:endParaRPr>
          </a:p>
          <a:p>
            <a:pPr indent="0" defTabSz="914400">
              <a:lnSpc>
                <a:spcPts val="1001"/>
              </a:lnSpc>
              <a:spcBef>
                <a:spcPts val="1199"/>
              </a:spcBef>
              <a:spcAft>
                <a:spcPts val="799"/>
              </a:spcAft>
              <a:buNone/>
              <a:tabLst>
                <a:tab pos="0" algn="l"/>
              </a:tabLst>
            </a:pPr>
            <a:r>
              <a:rPr lang="de-DE" sz="1800" b="0" strike="noStrike" spc="-1" dirty="0">
                <a:solidFill>
                  <a:srgbClr val="00B050"/>
                </a:solidFill>
                <a:latin typeface="Open Sans"/>
                <a:ea typeface="Aptos"/>
              </a:rPr>
              <a:t>1: Laser; 2: Kristall; 3: Detektor 1; 4: Detektor 2</a:t>
            </a:r>
            <a:endParaRPr lang="de-DE" sz="1800" b="0" strike="noStrike" spc="-1" dirty="0">
              <a:solidFill>
                <a:srgbClr val="000000"/>
              </a:solidFill>
              <a:latin typeface="Calibri"/>
            </a:endParaRPr>
          </a:p>
        </p:txBody>
      </p:sp>
      <p:pic>
        <p:nvPicPr>
          <p:cNvPr id="233" name="Grafik 5"/>
          <p:cNvPicPr/>
          <p:nvPr/>
        </p:nvPicPr>
        <p:blipFill>
          <a:blip r:embed="rId3"/>
          <a:stretch/>
        </p:blipFill>
        <p:spPr>
          <a:xfrm>
            <a:off x="7315200" y="2768400"/>
            <a:ext cx="4000680" cy="3059280"/>
          </a:xfrm>
          <a:prstGeom prst="rect">
            <a:avLst/>
          </a:prstGeom>
          <a:ln w="0">
            <a:noFill/>
          </a:ln>
        </p:spPr>
      </p:pic>
      <p:sp>
        <p:nvSpPr>
          <p:cNvPr id="234" name="Textfeld 4"/>
          <p:cNvSpPr/>
          <p:nvPr/>
        </p:nvSpPr>
        <p:spPr>
          <a:xfrm>
            <a:off x="10420920" y="532368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[6]</a:t>
            </a:r>
            <a:endParaRPr lang="de-DE" sz="1000" b="0" strike="noStrike" spc="-1">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Koinzidenzmethode</a:t>
            </a:r>
            <a:endParaRPr lang="de-DE" sz="3200" b="0" strike="noStrike" spc="-1">
              <a:solidFill>
                <a:srgbClr val="000000"/>
              </a:solidFill>
              <a:latin typeface="Calibri"/>
            </a:endParaRPr>
          </a:p>
        </p:txBody>
      </p:sp>
      <p:sp>
        <p:nvSpPr>
          <p:cNvPr id="236"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1" u="sng" strike="noStrike" spc="-1">
                <a:solidFill>
                  <a:schemeClr val="accent1"/>
                </a:solidFill>
                <a:uFillTx/>
                <a:latin typeface="Open Sans"/>
              </a:rPr>
              <a:t>Aufgabe 1:</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2400" b="0" strike="noStrike" spc="-1">
                <a:solidFill>
                  <a:schemeClr val="accent1"/>
                </a:solidFill>
                <a:latin typeface="Open Sans"/>
                <a:ea typeface="Aptos"/>
              </a:rPr>
              <a:t>Dargestellt sind die Messungen von zwei Detektoren, eine sogenannte Koinzidenzmessung. Untersuche die beiden Messungen auf Gemeinsamkeiten und Unterschiede.</a:t>
            </a:r>
            <a:endParaRPr lang="de-DE" sz="2400" b="0" strike="noStrike" spc="-1">
              <a:solidFill>
                <a:srgbClr val="000000"/>
              </a:solidFill>
              <a:latin typeface="Calibri"/>
            </a:endParaRPr>
          </a:p>
          <a:p>
            <a:pPr indent="0" algn="just" defTabSz="914400">
              <a:lnSpc>
                <a:spcPct val="100000"/>
              </a:lnSpc>
              <a:spcBef>
                <a:spcPts val="1199"/>
              </a:spcBef>
              <a:buNone/>
              <a:tabLst>
                <a:tab pos="0" algn="l"/>
              </a:tabLst>
            </a:pPr>
            <a:r>
              <a:rPr lang="de-DE" sz="1800" b="1" strike="noStrike" spc="-1">
                <a:solidFill>
                  <a:schemeClr val="accent1"/>
                </a:solidFill>
                <a:latin typeface="Open Sans"/>
                <a:ea typeface="Aptos"/>
              </a:rPr>
              <a:t>Hinweis: </a:t>
            </a:r>
            <a:r>
              <a:rPr lang="de-DE" sz="1800" b="0" strike="noStrike" spc="-1">
                <a:solidFill>
                  <a:schemeClr val="accent1"/>
                </a:solidFill>
                <a:latin typeface="Open Sans"/>
                <a:ea typeface="Aptos"/>
              </a:rPr>
              <a:t>Dabei steht ein vertikaler Strich für ein Klick des jeweiligen Detektors, die horizontale Achse gibt den Zeitverlauf an.</a:t>
            </a: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cxnSp>
        <p:nvCxnSpPr>
          <p:cNvPr id="237" name="Gerader Verbinder 4"/>
          <p:cNvCxnSpPr/>
          <p:nvPr/>
        </p:nvCxnSpPr>
        <p:spPr>
          <a:xfrm>
            <a:off x="4389480" y="4586040"/>
            <a:ext cx="4799520" cy="1440"/>
          </a:xfrm>
          <a:prstGeom prst="straightConnector1">
            <a:avLst/>
          </a:prstGeom>
          <a:ln w="28575">
            <a:solidFill>
              <a:srgbClr val="00305D"/>
            </a:solidFill>
            <a:round/>
          </a:ln>
        </p:spPr>
      </p:cxnSp>
      <p:cxnSp>
        <p:nvCxnSpPr>
          <p:cNvPr id="238" name="Gerader Verbinder 7"/>
          <p:cNvCxnSpPr/>
          <p:nvPr/>
        </p:nvCxnSpPr>
        <p:spPr>
          <a:xfrm>
            <a:off x="4507200" y="4287240"/>
            <a:ext cx="1440" cy="300240"/>
          </a:xfrm>
          <a:prstGeom prst="straightConnector1">
            <a:avLst/>
          </a:prstGeom>
          <a:ln w="28575">
            <a:solidFill>
              <a:srgbClr val="00305D"/>
            </a:solidFill>
            <a:round/>
          </a:ln>
        </p:spPr>
      </p:cxnSp>
      <p:cxnSp>
        <p:nvCxnSpPr>
          <p:cNvPr id="239" name="Gerader Verbinder 8"/>
          <p:cNvCxnSpPr/>
          <p:nvPr/>
        </p:nvCxnSpPr>
        <p:spPr>
          <a:xfrm>
            <a:off x="4744440" y="4290120"/>
            <a:ext cx="1440" cy="300240"/>
          </a:xfrm>
          <a:prstGeom prst="straightConnector1">
            <a:avLst/>
          </a:prstGeom>
          <a:ln w="28575">
            <a:solidFill>
              <a:srgbClr val="00305D"/>
            </a:solidFill>
            <a:round/>
          </a:ln>
        </p:spPr>
      </p:cxnSp>
      <p:cxnSp>
        <p:nvCxnSpPr>
          <p:cNvPr id="240" name="Gerader Verbinder 9"/>
          <p:cNvCxnSpPr/>
          <p:nvPr/>
        </p:nvCxnSpPr>
        <p:spPr>
          <a:xfrm>
            <a:off x="5048640" y="4290120"/>
            <a:ext cx="1440" cy="300240"/>
          </a:xfrm>
          <a:prstGeom prst="straightConnector1">
            <a:avLst/>
          </a:prstGeom>
          <a:ln w="28575">
            <a:solidFill>
              <a:srgbClr val="00305D"/>
            </a:solidFill>
            <a:round/>
          </a:ln>
        </p:spPr>
      </p:cxnSp>
      <p:cxnSp>
        <p:nvCxnSpPr>
          <p:cNvPr id="241" name="Gerader Verbinder 10"/>
          <p:cNvCxnSpPr/>
          <p:nvPr/>
        </p:nvCxnSpPr>
        <p:spPr>
          <a:xfrm>
            <a:off x="5582880" y="4293360"/>
            <a:ext cx="1440" cy="299880"/>
          </a:xfrm>
          <a:prstGeom prst="straightConnector1">
            <a:avLst/>
          </a:prstGeom>
          <a:ln w="28575">
            <a:solidFill>
              <a:srgbClr val="00305D"/>
            </a:solidFill>
            <a:round/>
          </a:ln>
        </p:spPr>
      </p:cxnSp>
      <p:cxnSp>
        <p:nvCxnSpPr>
          <p:cNvPr id="242" name="Gerader Verbinder 11"/>
          <p:cNvCxnSpPr/>
          <p:nvPr/>
        </p:nvCxnSpPr>
        <p:spPr>
          <a:xfrm>
            <a:off x="5818320" y="4293360"/>
            <a:ext cx="1440" cy="299880"/>
          </a:xfrm>
          <a:prstGeom prst="straightConnector1">
            <a:avLst/>
          </a:prstGeom>
          <a:ln w="28575">
            <a:solidFill>
              <a:srgbClr val="00305D"/>
            </a:solidFill>
            <a:round/>
          </a:ln>
        </p:spPr>
      </p:cxnSp>
      <p:cxnSp>
        <p:nvCxnSpPr>
          <p:cNvPr id="243" name="Gerader Verbinder 12"/>
          <p:cNvCxnSpPr/>
          <p:nvPr/>
        </p:nvCxnSpPr>
        <p:spPr>
          <a:xfrm>
            <a:off x="6370560" y="4287240"/>
            <a:ext cx="1440" cy="300240"/>
          </a:xfrm>
          <a:prstGeom prst="straightConnector1">
            <a:avLst/>
          </a:prstGeom>
          <a:ln w="28575">
            <a:solidFill>
              <a:srgbClr val="00305D"/>
            </a:solidFill>
            <a:round/>
          </a:ln>
        </p:spPr>
      </p:cxnSp>
      <p:cxnSp>
        <p:nvCxnSpPr>
          <p:cNvPr id="244" name="Gerader Verbinder 13"/>
          <p:cNvCxnSpPr/>
          <p:nvPr/>
        </p:nvCxnSpPr>
        <p:spPr>
          <a:xfrm>
            <a:off x="6633000" y="4287240"/>
            <a:ext cx="1440" cy="300240"/>
          </a:xfrm>
          <a:prstGeom prst="straightConnector1">
            <a:avLst/>
          </a:prstGeom>
          <a:ln w="28575">
            <a:solidFill>
              <a:srgbClr val="00305D"/>
            </a:solidFill>
            <a:round/>
          </a:ln>
        </p:spPr>
      </p:cxnSp>
      <p:cxnSp>
        <p:nvCxnSpPr>
          <p:cNvPr id="245" name="Gerader Verbinder 14"/>
          <p:cNvCxnSpPr/>
          <p:nvPr/>
        </p:nvCxnSpPr>
        <p:spPr>
          <a:xfrm>
            <a:off x="6823080" y="4293360"/>
            <a:ext cx="1440" cy="299880"/>
          </a:xfrm>
          <a:prstGeom prst="straightConnector1">
            <a:avLst/>
          </a:prstGeom>
          <a:ln w="28575">
            <a:solidFill>
              <a:srgbClr val="00305D"/>
            </a:solidFill>
            <a:round/>
          </a:ln>
        </p:spPr>
      </p:cxnSp>
      <p:cxnSp>
        <p:nvCxnSpPr>
          <p:cNvPr id="246" name="Gerader Verbinder 15"/>
          <p:cNvCxnSpPr/>
          <p:nvPr/>
        </p:nvCxnSpPr>
        <p:spPr>
          <a:xfrm>
            <a:off x="7094880" y="4293360"/>
            <a:ext cx="1440" cy="299880"/>
          </a:xfrm>
          <a:prstGeom prst="straightConnector1">
            <a:avLst/>
          </a:prstGeom>
          <a:ln w="28575">
            <a:solidFill>
              <a:srgbClr val="00305D"/>
            </a:solidFill>
            <a:round/>
          </a:ln>
        </p:spPr>
      </p:cxnSp>
      <p:cxnSp>
        <p:nvCxnSpPr>
          <p:cNvPr id="247" name="Gerader Verbinder 16"/>
          <p:cNvCxnSpPr/>
          <p:nvPr/>
        </p:nvCxnSpPr>
        <p:spPr>
          <a:xfrm>
            <a:off x="7457040" y="4293360"/>
            <a:ext cx="1440" cy="299880"/>
          </a:xfrm>
          <a:prstGeom prst="straightConnector1">
            <a:avLst/>
          </a:prstGeom>
          <a:ln w="28575">
            <a:solidFill>
              <a:srgbClr val="00305D"/>
            </a:solidFill>
            <a:round/>
          </a:ln>
        </p:spPr>
      </p:cxnSp>
      <p:cxnSp>
        <p:nvCxnSpPr>
          <p:cNvPr id="248" name="Gerader Verbinder 17"/>
          <p:cNvCxnSpPr/>
          <p:nvPr/>
        </p:nvCxnSpPr>
        <p:spPr>
          <a:xfrm>
            <a:off x="7909560" y="4266000"/>
            <a:ext cx="1440" cy="300240"/>
          </a:xfrm>
          <a:prstGeom prst="straightConnector1">
            <a:avLst/>
          </a:prstGeom>
          <a:ln w="28575">
            <a:solidFill>
              <a:srgbClr val="00305D"/>
            </a:solidFill>
            <a:round/>
          </a:ln>
        </p:spPr>
      </p:cxnSp>
      <p:cxnSp>
        <p:nvCxnSpPr>
          <p:cNvPr id="249" name="Gerader Verbinder 18"/>
          <p:cNvCxnSpPr/>
          <p:nvPr/>
        </p:nvCxnSpPr>
        <p:spPr>
          <a:xfrm>
            <a:off x="8154000" y="4266000"/>
            <a:ext cx="1440" cy="300240"/>
          </a:xfrm>
          <a:prstGeom prst="straightConnector1">
            <a:avLst/>
          </a:prstGeom>
          <a:ln w="28575">
            <a:solidFill>
              <a:srgbClr val="00305D"/>
            </a:solidFill>
            <a:round/>
          </a:ln>
        </p:spPr>
      </p:cxnSp>
      <p:cxnSp>
        <p:nvCxnSpPr>
          <p:cNvPr id="250" name="Gerader Verbinder 19"/>
          <p:cNvCxnSpPr/>
          <p:nvPr/>
        </p:nvCxnSpPr>
        <p:spPr>
          <a:xfrm>
            <a:off x="8498160" y="4293360"/>
            <a:ext cx="1440" cy="299880"/>
          </a:xfrm>
          <a:prstGeom prst="straightConnector1">
            <a:avLst/>
          </a:prstGeom>
          <a:ln w="28575">
            <a:solidFill>
              <a:srgbClr val="00305D"/>
            </a:solidFill>
            <a:round/>
          </a:ln>
        </p:spPr>
      </p:cxnSp>
      <p:cxnSp>
        <p:nvCxnSpPr>
          <p:cNvPr id="251" name="Gerader Verbinder 20"/>
          <p:cNvCxnSpPr/>
          <p:nvPr/>
        </p:nvCxnSpPr>
        <p:spPr>
          <a:xfrm>
            <a:off x="8778960" y="4287240"/>
            <a:ext cx="1440" cy="300240"/>
          </a:xfrm>
          <a:prstGeom prst="straightConnector1">
            <a:avLst/>
          </a:prstGeom>
          <a:ln w="28575">
            <a:solidFill>
              <a:srgbClr val="00305D"/>
            </a:solidFill>
            <a:round/>
          </a:ln>
        </p:spPr>
      </p:cxnSp>
      <p:cxnSp>
        <p:nvCxnSpPr>
          <p:cNvPr id="252" name="Gerader Verbinder 21"/>
          <p:cNvCxnSpPr/>
          <p:nvPr/>
        </p:nvCxnSpPr>
        <p:spPr>
          <a:xfrm>
            <a:off x="4389480" y="5181120"/>
            <a:ext cx="4799520" cy="1440"/>
          </a:xfrm>
          <a:prstGeom prst="straightConnector1">
            <a:avLst/>
          </a:prstGeom>
          <a:ln w="28575">
            <a:solidFill>
              <a:srgbClr val="00305D"/>
            </a:solidFill>
            <a:round/>
          </a:ln>
        </p:spPr>
      </p:cxnSp>
      <p:cxnSp>
        <p:nvCxnSpPr>
          <p:cNvPr id="253" name="Gerader Verbinder 22"/>
          <p:cNvCxnSpPr/>
          <p:nvPr/>
        </p:nvCxnSpPr>
        <p:spPr>
          <a:xfrm>
            <a:off x="4507200" y="4882320"/>
            <a:ext cx="1440" cy="300240"/>
          </a:xfrm>
          <a:prstGeom prst="straightConnector1">
            <a:avLst/>
          </a:prstGeom>
          <a:ln w="28575">
            <a:solidFill>
              <a:srgbClr val="00305D"/>
            </a:solidFill>
            <a:round/>
          </a:ln>
        </p:spPr>
      </p:cxnSp>
      <p:cxnSp>
        <p:nvCxnSpPr>
          <p:cNvPr id="254" name="Gerader Verbinder 23"/>
          <p:cNvCxnSpPr/>
          <p:nvPr/>
        </p:nvCxnSpPr>
        <p:spPr>
          <a:xfrm>
            <a:off x="4744440" y="4885560"/>
            <a:ext cx="1440" cy="300240"/>
          </a:xfrm>
          <a:prstGeom prst="straightConnector1">
            <a:avLst/>
          </a:prstGeom>
          <a:ln w="28575">
            <a:solidFill>
              <a:srgbClr val="00305D"/>
            </a:solidFill>
            <a:round/>
          </a:ln>
        </p:spPr>
      </p:cxnSp>
      <p:cxnSp>
        <p:nvCxnSpPr>
          <p:cNvPr id="255" name="Gerader Verbinder 24"/>
          <p:cNvCxnSpPr/>
          <p:nvPr/>
        </p:nvCxnSpPr>
        <p:spPr>
          <a:xfrm>
            <a:off x="5202720" y="4885560"/>
            <a:ext cx="1440" cy="300240"/>
          </a:xfrm>
          <a:prstGeom prst="straightConnector1">
            <a:avLst/>
          </a:prstGeom>
          <a:ln w="28575">
            <a:solidFill>
              <a:srgbClr val="00305D"/>
            </a:solidFill>
            <a:round/>
          </a:ln>
        </p:spPr>
      </p:cxnSp>
      <p:cxnSp>
        <p:nvCxnSpPr>
          <p:cNvPr id="256" name="Gerader Verbinder 25"/>
          <p:cNvCxnSpPr/>
          <p:nvPr/>
        </p:nvCxnSpPr>
        <p:spPr>
          <a:xfrm>
            <a:off x="5438160" y="4888440"/>
            <a:ext cx="1440" cy="300240"/>
          </a:xfrm>
          <a:prstGeom prst="straightConnector1">
            <a:avLst/>
          </a:prstGeom>
          <a:ln w="28575">
            <a:solidFill>
              <a:srgbClr val="00305D"/>
            </a:solidFill>
            <a:round/>
          </a:ln>
        </p:spPr>
      </p:cxnSp>
      <p:cxnSp>
        <p:nvCxnSpPr>
          <p:cNvPr id="257" name="Gerader Verbinder 26"/>
          <p:cNvCxnSpPr/>
          <p:nvPr/>
        </p:nvCxnSpPr>
        <p:spPr>
          <a:xfrm>
            <a:off x="5818320" y="4888440"/>
            <a:ext cx="1440" cy="300240"/>
          </a:xfrm>
          <a:prstGeom prst="straightConnector1">
            <a:avLst/>
          </a:prstGeom>
          <a:ln w="28575">
            <a:solidFill>
              <a:srgbClr val="00305D"/>
            </a:solidFill>
            <a:round/>
          </a:ln>
        </p:spPr>
      </p:cxnSp>
      <p:cxnSp>
        <p:nvCxnSpPr>
          <p:cNvPr id="258" name="Gerader Verbinder 27"/>
          <p:cNvCxnSpPr/>
          <p:nvPr/>
        </p:nvCxnSpPr>
        <p:spPr>
          <a:xfrm>
            <a:off x="6243840" y="4888440"/>
            <a:ext cx="1440" cy="300240"/>
          </a:xfrm>
          <a:prstGeom prst="straightConnector1">
            <a:avLst/>
          </a:prstGeom>
          <a:ln w="28575">
            <a:solidFill>
              <a:srgbClr val="00305D"/>
            </a:solidFill>
            <a:round/>
          </a:ln>
        </p:spPr>
      </p:cxnSp>
      <p:cxnSp>
        <p:nvCxnSpPr>
          <p:cNvPr id="259" name="Gerader Verbinder 28"/>
          <p:cNvCxnSpPr/>
          <p:nvPr/>
        </p:nvCxnSpPr>
        <p:spPr>
          <a:xfrm>
            <a:off x="6515280" y="4882320"/>
            <a:ext cx="1440" cy="300240"/>
          </a:xfrm>
          <a:prstGeom prst="straightConnector1">
            <a:avLst/>
          </a:prstGeom>
          <a:ln w="28575">
            <a:solidFill>
              <a:srgbClr val="00305D"/>
            </a:solidFill>
            <a:round/>
          </a:ln>
        </p:spPr>
      </p:cxnSp>
      <p:cxnSp>
        <p:nvCxnSpPr>
          <p:cNvPr id="260" name="Gerader Verbinder 29"/>
          <p:cNvCxnSpPr/>
          <p:nvPr/>
        </p:nvCxnSpPr>
        <p:spPr>
          <a:xfrm>
            <a:off x="6823080" y="4888440"/>
            <a:ext cx="1440" cy="300240"/>
          </a:xfrm>
          <a:prstGeom prst="straightConnector1">
            <a:avLst/>
          </a:prstGeom>
          <a:ln w="28575">
            <a:solidFill>
              <a:srgbClr val="00305D"/>
            </a:solidFill>
            <a:round/>
          </a:ln>
        </p:spPr>
      </p:cxnSp>
      <p:cxnSp>
        <p:nvCxnSpPr>
          <p:cNvPr id="261" name="Gerader Verbinder 30"/>
          <p:cNvCxnSpPr/>
          <p:nvPr/>
        </p:nvCxnSpPr>
        <p:spPr>
          <a:xfrm>
            <a:off x="7094880" y="4888440"/>
            <a:ext cx="1440" cy="300240"/>
          </a:xfrm>
          <a:prstGeom prst="straightConnector1">
            <a:avLst/>
          </a:prstGeom>
          <a:ln w="28575">
            <a:solidFill>
              <a:srgbClr val="00305D"/>
            </a:solidFill>
            <a:round/>
          </a:ln>
        </p:spPr>
      </p:cxnSp>
      <p:cxnSp>
        <p:nvCxnSpPr>
          <p:cNvPr id="262" name="Gerader Verbinder 31"/>
          <p:cNvCxnSpPr/>
          <p:nvPr/>
        </p:nvCxnSpPr>
        <p:spPr>
          <a:xfrm>
            <a:off x="7348320" y="4901400"/>
            <a:ext cx="1440" cy="300240"/>
          </a:xfrm>
          <a:prstGeom prst="straightConnector1">
            <a:avLst/>
          </a:prstGeom>
          <a:ln w="28575">
            <a:solidFill>
              <a:srgbClr val="00305D"/>
            </a:solidFill>
            <a:round/>
          </a:ln>
        </p:spPr>
      </p:cxnSp>
      <p:cxnSp>
        <p:nvCxnSpPr>
          <p:cNvPr id="263" name="Gerader Verbinder 32"/>
          <p:cNvCxnSpPr/>
          <p:nvPr/>
        </p:nvCxnSpPr>
        <p:spPr>
          <a:xfrm>
            <a:off x="7719480" y="4858920"/>
            <a:ext cx="1440" cy="300240"/>
          </a:xfrm>
          <a:prstGeom prst="straightConnector1">
            <a:avLst/>
          </a:prstGeom>
          <a:ln w="28575">
            <a:solidFill>
              <a:srgbClr val="00305D"/>
            </a:solidFill>
            <a:round/>
          </a:ln>
        </p:spPr>
      </p:cxnSp>
      <p:cxnSp>
        <p:nvCxnSpPr>
          <p:cNvPr id="264" name="Gerader Verbinder 33"/>
          <p:cNvCxnSpPr/>
          <p:nvPr/>
        </p:nvCxnSpPr>
        <p:spPr>
          <a:xfrm>
            <a:off x="8154000" y="4861440"/>
            <a:ext cx="1440" cy="300240"/>
          </a:xfrm>
          <a:prstGeom prst="straightConnector1">
            <a:avLst/>
          </a:prstGeom>
          <a:ln w="28575">
            <a:solidFill>
              <a:srgbClr val="00305D"/>
            </a:solidFill>
            <a:round/>
          </a:ln>
        </p:spPr>
      </p:cxnSp>
      <p:cxnSp>
        <p:nvCxnSpPr>
          <p:cNvPr id="265" name="Gerader Verbinder 34"/>
          <p:cNvCxnSpPr/>
          <p:nvPr/>
        </p:nvCxnSpPr>
        <p:spPr>
          <a:xfrm>
            <a:off x="8362440" y="4901400"/>
            <a:ext cx="1440" cy="300240"/>
          </a:xfrm>
          <a:prstGeom prst="straightConnector1">
            <a:avLst/>
          </a:prstGeom>
          <a:ln w="28575">
            <a:solidFill>
              <a:srgbClr val="00305D"/>
            </a:solidFill>
            <a:round/>
          </a:ln>
        </p:spPr>
      </p:cxnSp>
      <p:cxnSp>
        <p:nvCxnSpPr>
          <p:cNvPr id="266" name="Gerader Verbinder 35"/>
          <p:cNvCxnSpPr/>
          <p:nvPr/>
        </p:nvCxnSpPr>
        <p:spPr>
          <a:xfrm>
            <a:off x="8778960" y="4882320"/>
            <a:ext cx="1440" cy="300240"/>
          </a:xfrm>
          <a:prstGeom prst="straightConnector1">
            <a:avLst/>
          </a:prstGeom>
          <a:ln w="28575">
            <a:solidFill>
              <a:srgbClr val="00305D"/>
            </a:solidFill>
            <a:round/>
          </a:ln>
        </p:spPr>
      </p:cxnSp>
      <p:graphicFrame>
        <p:nvGraphicFramePr>
          <p:cNvPr id="267" name="Tabelle 36"/>
          <p:cNvGraphicFramePr/>
          <p:nvPr/>
        </p:nvGraphicFramePr>
        <p:xfrm>
          <a:off x="2988000" y="4287240"/>
          <a:ext cx="1480680" cy="1242720"/>
        </p:xfrm>
        <a:graphic>
          <a:graphicData uri="http://schemas.openxmlformats.org/drawingml/2006/table">
            <a:tbl>
              <a:tblPr/>
              <a:tblGrid>
                <a:gridCol w="1480680">
                  <a:extLst>
                    <a:ext uri="{9D8B030D-6E8A-4147-A177-3AD203B41FA5}">
                      <a16:colId xmlns:a16="http://schemas.microsoft.com/office/drawing/2014/main" val="20000"/>
                    </a:ext>
                  </a:extLst>
                </a:gridCol>
              </a:tblGrid>
              <a:tr h="621360">
                <a:tc>
                  <a:txBody>
                    <a:bodyPr/>
                    <a:lstStyle/>
                    <a:p>
                      <a:pPr defTabSz="914400">
                        <a:lnSpc>
                          <a:spcPct val="100000"/>
                        </a:lnSpc>
                      </a:pPr>
                      <a:r>
                        <a:rPr lang="de-DE" sz="1800" b="1" strike="noStrike" spc="-1">
                          <a:solidFill>
                            <a:schemeClr val="accent1"/>
                          </a:solidFill>
                          <a:latin typeface="Open Sans"/>
                        </a:rPr>
                        <a:t>Detektor 1</a:t>
                      </a:r>
                      <a:endParaRPr lang="de-DE" sz="1800" b="0" strike="noStrike" spc="-1">
                        <a:solidFill>
                          <a:srgbClr val="000000"/>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r h="621360">
                <a:tc>
                  <a:txBody>
                    <a:bodyPr/>
                    <a:lstStyle/>
                    <a:p>
                      <a:pPr defTabSz="914400">
                        <a:lnSpc>
                          <a:spcPct val="100000"/>
                        </a:lnSpc>
                      </a:pPr>
                      <a:r>
                        <a:rPr lang="de-DE" sz="1800" b="1" strike="noStrike" spc="-1">
                          <a:solidFill>
                            <a:schemeClr val="accent1"/>
                          </a:solidFill>
                          <a:latin typeface="Open Sans"/>
                        </a:rPr>
                        <a:t>Detektor 2</a:t>
                      </a:r>
                      <a:endParaRPr lang="de-DE" sz="1800" b="0" strike="noStrike" spc="-1">
                        <a:solidFill>
                          <a:srgbClr val="000000"/>
                        </a:solidFill>
                        <a:latin typeface="Calibri"/>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noFill/>
                  </a:tcPr>
                </a:tc>
                <a:extLst>
                  <a:ext uri="{0D108BD9-81ED-4DB2-BD59-A6C34878D82A}">
                    <a16:rowId xmlns:a16="http://schemas.microsoft.com/office/drawing/2014/main" val="10001"/>
                  </a:ext>
                </a:extLst>
              </a:tr>
            </a:tbl>
          </a:graphicData>
        </a:graphic>
      </p:graphicFrame>
      <p:sp>
        <p:nvSpPr>
          <p:cNvPr id="268" name="Textfeld 3"/>
          <p:cNvSpPr/>
          <p:nvPr/>
        </p:nvSpPr>
        <p:spPr>
          <a:xfrm>
            <a:off x="9296280" y="520020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[7]</a:t>
            </a:r>
            <a:endParaRPr lang="de-DE" sz="1000" b="0" strike="noStrike" spc="-1">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Koinzidenzmethode</a:t>
            </a:r>
            <a:endParaRPr lang="de-DE" sz="3200" b="0" strike="noStrike" spc="-1">
              <a:solidFill>
                <a:srgbClr val="000000"/>
              </a:solidFill>
              <a:latin typeface="Calibri"/>
            </a:endParaRPr>
          </a:p>
        </p:txBody>
      </p:sp>
      <p:sp>
        <p:nvSpPr>
          <p:cNvPr id="270" name="PlaceHolder 2"/>
          <p:cNvSpPr>
            <a:spLocks noGrp="1"/>
          </p:cNvSpPr>
          <p:nvPr>
            <p:ph/>
          </p:nvPr>
        </p:nvSpPr>
        <p:spPr>
          <a:xfrm>
            <a:off x="874800" y="1122141"/>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dirty="0">
                <a:solidFill>
                  <a:schemeClr val="accent1"/>
                </a:solidFill>
                <a:uFillTx/>
                <a:latin typeface="Open Sans"/>
                <a:ea typeface="Aptos"/>
              </a:rPr>
              <a:t>Aufgabe 1: </a:t>
            </a:r>
            <a:endParaRPr lang="de-DE" sz="24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400" b="0" strike="noStrike" spc="-1" dirty="0">
                <a:solidFill>
                  <a:schemeClr val="accent1"/>
                </a:solidFill>
                <a:latin typeface="Open Sans"/>
                <a:ea typeface="Aptos"/>
              </a:rPr>
              <a:t>Dargestellt sind die Messungen von zwei Detektoren, eine sogenannte Koinzidenzmessung. Untersuche die beiden Messungen auf Gemeinsamkeiten und Unterschiede.</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r>
              <a:rPr lang="de-DE" sz="2000" b="1" strike="noStrike" spc="-1" dirty="0">
                <a:solidFill>
                  <a:srgbClr val="00B050"/>
                </a:solidFill>
                <a:latin typeface="Open Sans"/>
                <a:ea typeface="Aptos"/>
              </a:rPr>
              <a:t>Die einzelnen Klicks der Detektoren sind zufällig verteilt und folgen keinem Muster.</a:t>
            </a:r>
            <a:endParaRPr lang="de-DE" sz="2000" b="0" strike="noStrike" spc="-1" dirty="0">
              <a:solidFill>
                <a:srgbClr val="000000"/>
              </a:solidFill>
              <a:latin typeface="Calibri"/>
            </a:endParaRPr>
          </a:p>
          <a:p>
            <a:pPr indent="0" defTabSz="914400">
              <a:lnSpc>
                <a:spcPct val="100000"/>
              </a:lnSpc>
              <a:spcBef>
                <a:spcPts val="1199"/>
              </a:spcBef>
              <a:buNone/>
              <a:tabLst>
                <a:tab pos="0" algn="l"/>
              </a:tabLst>
            </a:pPr>
            <a:r>
              <a:rPr lang="de-DE" sz="2000" b="1" strike="noStrike" spc="-1" dirty="0">
                <a:solidFill>
                  <a:srgbClr val="00B050"/>
                </a:solidFill>
                <a:latin typeface="Open Sans"/>
                <a:ea typeface="Aptos"/>
              </a:rPr>
              <a:t>Allerdings liegen einige Klicks der Detektoren genau übereinander, das bedeutet, das hier gleichzeitig beide Detektoren geklickt haben. </a:t>
            </a:r>
            <a:r>
              <a:rPr lang="de-DE" sz="2000" b="1" strike="noStrike" spc="-1" dirty="0">
                <a:solidFill>
                  <a:schemeClr val="dk1"/>
                </a:solidFill>
                <a:latin typeface="Open Sans"/>
                <a:ea typeface="Aptos"/>
              </a:rPr>
              <a:t>Markiere diese in der Abbildung.</a:t>
            </a:r>
            <a:endParaRPr lang="de-DE" sz="20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p:txBody>
      </p:sp>
      <p:graphicFrame>
        <p:nvGraphicFramePr>
          <p:cNvPr id="271" name="Tabelle 38"/>
          <p:cNvGraphicFramePr/>
          <p:nvPr>
            <p:extLst>
              <p:ext uri="{D42A27DB-BD31-4B8C-83A1-F6EECF244321}">
                <p14:modId xmlns:p14="http://schemas.microsoft.com/office/powerpoint/2010/main" val="68450380"/>
              </p:ext>
            </p:extLst>
          </p:nvPr>
        </p:nvGraphicFramePr>
        <p:xfrm>
          <a:off x="2789007" y="3167105"/>
          <a:ext cx="1480680" cy="1242720"/>
        </p:xfrm>
        <a:graphic>
          <a:graphicData uri="http://schemas.openxmlformats.org/drawingml/2006/table">
            <a:tbl>
              <a:tblPr/>
              <a:tblGrid>
                <a:gridCol w="1480680">
                  <a:extLst>
                    <a:ext uri="{9D8B030D-6E8A-4147-A177-3AD203B41FA5}">
                      <a16:colId xmlns:a16="http://schemas.microsoft.com/office/drawing/2014/main" val="20000"/>
                    </a:ext>
                  </a:extLst>
                </a:gridCol>
              </a:tblGrid>
              <a:tr h="621360">
                <a:tc>
                  <a:txBody>
                    <a:bodyPr/>
                    <a:lstStyle/>
                    <a:p>
                      <a:pPr defTabSz="914400">
                        <a:lnSpc>
                          <a:spcPct val="100000"/>
                        </a:lnSpc>
                      </a:pPr>
                      <a:r>
                        <a:rPr lang="de-DE" sz="1800" b="1" strike="noStrike" spc="-1" dirty="0">
                          <a:solidFill>
                            <a:schemeClr val="accent1"/>
                          </a:solidFill>
                          <a:latin typeface="Open Sans"/>
                        </a:rPr>
                        <a:t>Detektor 1</a:t>
                      </a:r>
                      <a:endParaRPr lang="de-DE" sz="1800" b="0" strike="noStrike" spc="-1" dirty="0">
                        <a:solidFill>
                          <a:srgbClr val="000000"/>
                        </a:solidFill>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noFill/>
                  </a:tcPr>
                </a:tc>
                <a:extLst>
                  <a:ext uri="{0D108BD9-81ED-4DB2-BD59-A6C34878D82A}">
                    <a16:rowId xmlns:a16="http://schemas.microsoft.com/office/drawing/2014/main" val="10000"/>
                  </a:ext>
                </a:extLst>
              </a:tr>
              <a:tr h="621360">
                <a:tc>
                  <a:txBody>
                    <a:bodyPr/>
                    <a:lstStyle/>
                    <a:p>
                      <a:pPr defTabSz="914400">
                        <a:lnSpc>
                          <a:spcPct val="100000"/>
                        </a:lnSpc>
                      </a:pPr>
                      <a:r>
                        <a:rPr lang="de-DE" sz="1800" b="1" strike="noStrike" spc="-1" dirty="0">
                          <a:solidFill>
                            <a:schemeClr val="accent1"/>
                          </a:solidFill>
                          <a:latin typeface="Open Sans"/>
                        </a:rPr>
                        <a:t>Detektor 2</a:t>
                      </a:r>
                      <a:endParaRPr lang="de-DE" sz="1800" b="0" strike="noStrike" spc="-1" dirty="0">
                        <a:solidFill>
                          <a:srgbClr val="000000"/>
                        </a:solidFill>
                        <a:latin typeface="Calibri"/>
                      </a:endParaRPr>
                    </a:p>
                  </a:txBody>
                  <a:tcPr>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noFill/>
                  </a:tcPr>
                </a:tc>
                <a:extLst>
                  <a:ext uri="{0D108BD9-81ED-4DB2-BD59-A6C34878D82A}">
                    <a16:rowId xmlns:a16="http://schemas.microsoft.com/office/drawing/2014/main" val="10001"/>
                  </a:ext>
                </a:extLst>
              </a:tr>
            </a:tbl>
          </a:graphicData>
        </a:graphic>
      </p:graphicFrame>
      <p:grpSp>
        <p:nvGrpSpPr>
          <p:cNvPr id="272" name="Gruppieren 4"/>
          <p:cNvGrpSpPr/>
          <p:nvPr/>
        </p:nvGrpSpPr>
        <p:grpSpPr>
          <a:xfrm>
            <a:off x="4344027" y="3113262"/>
            <a:ext cx="4799520" cy="1083240"/>
            <a:chOff x="4298760" y="3421080"/>
            <a:chExt cx="4799520" cy="1083240"/>
          </a:xfrm>
        </p:grpSpPr>
        <p:sp>
          <p:nvSpPr>
            <p:cNvPr id="273" name="Rechteck 11"/>
            <p:cNvSpPr/>
            <p:nvPr/>
          </p:nvSpPr>
          <p:spPr>
            <a:xfrm>
              <a:off x="4347720" y="3421080"/>
              <a:ext cx="131760" cy="1075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cxnSp>
          <p:nvCxnSpPr>
            <p:cNvPr id="274" name="Gerader Verbinder 6"/>
            <p:cNvCxnSpPr/>
            <p:nvPr/>
          </p:nvCxnSpPr>
          <p:spPr>
            <a:xfrm>
              <a:off x="4298760" y="3806280"/>
              <a:ext cx="4799880" cy="1440"/>
            </a:xfrm>
            <a:prstGeom prst="straightConnector1">
              <a:avLst/>
            </a:prstGeom>
            <a:ln w="28575">
              <a:solidFill>
                <a:srgbClr val="00305D"/>
              </a:solidFill>
              <a:round/>
            </a:ln>
          </p:spPr>
        </p:cxnSp>
        <p:cxnSp>
          <p:nvCxnSpPr>
            <p:cNvPr id="275" name="Gerader Verbinder 7"/>
            <p:cNvCxnSpPr/>
            <p:nvPr/>
          </p:nvCxnSpPr>
          <p:spPr>
            <a:xfrm>
              <a:off x="4416480" y="3507480"/>
              <a:ext cx="1440" cy="300240"/>
            </a:xfrm>
            <a:prstGeom prst="straightConnector1">
              <a:avLst/>
            </a:prstGeom>
            <a:ln w="28575">
              <a:solidFill>
                <a:srgbClr val="00305D"/>
              </a:solidFill>
              <a:round/>
            </a:ln>
          </p:spPr>
        </p:cxnSp>
        <p:cxnSp>
          <p:nvCxnSpPr>
            <p:cNvPr id="276" name="Gerader Verbinder 8"/>
            <p:cNvCxnSpPr/>
            <p:nvPr/>
          </p:nvCxnSpPr>
          <p:spPr>
            <a:xfrm>
              <a:off x="4654080" y="3510360"/>
              <a:ext cx="1440" cy="300240"/>
            </a:xfrm>
            <a:prstGeom prst="straightConnector1">
              <a:avLst/>
            </a:prstGeom>
            <a:ln w="28575">
              <a:solidFill>
                <a:srgbClr val="00305D"/>
              </a:solidFill>
              <a:round/>
            </a:ln>
          </p:spPr>
        </p:cxnSp>
        <p:cxnSp>
          <p:nvCxnSpPr>
            <p:cNvPr id="277" name="Gerader Verbinder 10"/>
            <p:cNvCxnSpPr/>
            <p:nvPr/>
          </p:nvCxnSpPr>
          <p:spPr>
            <a:xfrm>
              <a:off x="4976280" y="3510360"/>
              <a:ext cx="1440" cy="300240"/>
            </a:xfrm>
            <a:prstGeom prst="straightConnector1">
              <a:avLst/>
            </a:prstGeom>
            <a:ln w="28575">
              <a:solidFill>
                <a:srgbClr val="00305D"/>
              </a:solidFill>
              <a:round/>
            </a:ln>
          </p:spPr>
        </p:cxnSp>
        <p:cxnSp>
          <p:nvCxnSpPr>
            <p:cNvPr id="278" name="Gerader Verbinder 12"/>
            <p:cNvCxnSpPr/>
            <p:nvPr/>
          </p:nvCxnSpPr>
          <p:spPr>
            <a:xfrm>
              <a:off x="5510520" y="3513600"/>
              <a:ext cx="1440" cy="299880"/>
            </a:xfrm>
            <a:prstGeom prst="straightConnector1">
              <a:avLst/>
            </a:prstGeom>
            <a:ln w="28575">
              <a:solidFill>
                <a:srgbClr val="00305D"/>
              </a:solidFill>
              <a:round/>
            </a:ln>
          </p:spPr>
        </p:cxnSp>
        <p:cxnSp>
          <p:nvCxnSpPr>
            <p:cNvPr id="279" name="Gerader Verbinder 13"/>
            <p:cNvCxnSpPr/>
            <p:nvPr/>
          </p:nvCxnSpPr>
          <p:spPr>
            <a:xfrm>
              <a:off x="5745960" y="3513600"/>
              <a:ext cx="1440" cy="299880"/>
            </a:xfrm>
            <a:prstGeom prst="straightConnector1">
              <a:avLst/>
            </a:prstGeom>
            <a:ln w="28575">
              <a:solidFill>
                <a:srgbClr val="00305D"/>
              </a:solidFill>
              <a:round/>
            </a:ln>
          </p:spPr>
        </p:cxnSp>
        <p:cxnSp>
          <p:nvCxnSpPr>
            <p:cNvPr id="280" name="Gerader Verbinder 14"/>
            <p:cNvCxnSpPr/>
            <p:nvPr/>
          </p:nvCxnSpPr>
          <p:spPr>
            <a:xfrm>
              <a:off x="6298200" y="3507480"/>
              <a:ext cx="1440" cy="300240"/>
            </a:xfrm>
            <a:prstGeom prst="straightConnector1">
              <a:avLst/>
            </a:prstGeom>
            <a:ln w="28575">
              <a:solidFill>
                <a:srgbClr val="00305D"/>
              </a:solidFill>
              <a:round/>
            </a:ln>
          </p:spPr>
        </p:cxnSp>
        <p:cxnSp>
          <p:nvCxnSpPr>
            <p:cNvPr id="281" name="Gerader Verbinder 15"/>
            <p:cNvCxnSpPr/>
            <p:nvPr/>
          </p:nvCxnSpPr>
          <p:spPr>
            <a:xfrm>
              <a:off x="6560640" y="3507480"/>
              <a:ext cx="1440" cy="300240"/>
            </a:xfrm>
            <a:prstGeom prst="straightConnector1">
              <a:avLst/>
            </a:prstGeom>
            <a:ln w="28575">
              <a:solidFill>
                <a:srgbClr val="00305D"/>
              </a:solidFill>
              <a:round/>
            </a:ln>
          </p:spPr>
        </p:cxnSp>
        <p:cxnSp>
          <p:nvCxnSpPr>
            <p:cNvPr id="282" name="Gerader Verbinder 16"/>
            <p:cNvCxnSpPr/>
            <p:nvPr/>
          </p:nvCxnSpPr>
          <p:spPr>
            <a:xfrm>
              <a:off x="6751080" y="3513600"/>
              <a:ext cx="1440" cy="299880"/>
            </a:xfrm>
            <a:prstGeom prst="straightConnector1">
              <a:avLst/>
            </a:prstGeom>
            <a:ln w="28575">
              <a:solidFill>
                <a:srgbClr val="00305D"/>
              </a:solidFill>
              <a:round/>
            </a:ln>
          </p:spPr>
        </p:cxnSp>
        <p:cxnSp>
          <p:nvCxnSpPr>
            <p:cNvPr id="283" name="Gerader Verbinder 17"/>
            <p:cNvCxnSpPr/>
            <p:nvPr/>
          </p:nvCxnSpPr>
          <p:spPr>
            <a:xfrm>
              <a:off x="7022520" y="3513600"/>
              <a:ext cx="1440" cy="299880"/>
            </a:xfrm>
            <a:prstGeom prst="straightConnector1">
              <a:avLst/>
            </a:prstGeom>
            <a:ln w="28575">
              <a:solidFill>
                <a:srgbClr val="00305D"/>
              </a:solidFill>
              <a:round/>
            </a:ln>
          </p:spPr>
        </p:cxnSp>
        <p:cxnSp>
          <p:nvCxnSpPr>
            <p:cNvPr id="284" name="Gerader Verbinder 18"/>
            <p:cNvCxnSpPr/>
            <p:nvPr/>
          </p:nvCxnSpPr>
          <p:spPr>
            <a:xfrm>
              <a:off x="7384680" y="3513600"/>
              <a:ext cx="1440" cy="299880"/>
            </a:xfrm>
            <a:prstGeom prst="straightConnector1">
              <a:avLst/>
            </a:prstGeom>
            <a:ln w="28575">
              <a:solidFill>
                <a:srgbClr val="00305D"/>
              </a:solidFill>
              <a:round/>
            </a:ln>
          </p:spPr>
        </p:cxnSp>
        <p:cxnSp>
          <p:nvCxnSpPr>
            <p:cNvPr id="285" name="Gerader Verbinder 19"/>
            <p:cNvCxnSpPr/>
            <p:nvPr/>
          </p:nvCxnSpPr>
          <p:spPr>
            <a:xfrm>
              <a:off x="7837200" y="3486240"/>
              <a:ext cx="1440" cy="300240"/>
            </a:xfrm>
            <a:prstGeom prst="straightConnector1">
              <a:avLst/>
            </a:prstGeom>
            <a:ln w="28575">
              <a:solidFill>
                <a:srgbClr val="00305D"/>
              </a:solidFill>
              <a:round/>
            </a:ln>
          </p:spPr>
        </p:cxnSp>
        <p:cxnSp>
          <p:nvCxnSpPr>
            <p:cNvPr id="286" name="Gerader Verbinder 20"/>
            <p:cNvCxnSpPr/>
            <p:nvPr/>
          </p:nvCxnSpPr>
          <p:spPr>
            <a:xfrm>
              <a:off x="8081640" y="3486240"/>
              <a:ext cx="1440" cy="300240"/>
            </a:xfrm>
            <a:prstGeom prst="straightConnector1">
              <a:avLst/>
            </a:prstGeom>
            <a:ln w="28575">
              <a:solidFill>
                <a:srgbClr val="00305D"/>
              </a:solidFill>
              <a:round/>
            </a:ln>
          </p:spPr>
        </p:cxnSp>
        <p:cxnSp>
          <p:nvCxnSpPr>
            <p:cNvPr id="287" name="Gerader Verbinder 21"/>
            <p:cNvCxnSpPr/>
            <p:nvPr/>
          </p:nvCxnSpPr>
          <p:spPr>
            <a:xfrm>
              <a:off x="8425800" y="3513600"/>
              <a:ext cx="1440" cy="299880"/>
            </a:xfrm>
            <a:prstGeom prst="straightConnector1">
              <a:avLst/>
            </a:prstGeom>
            <a:ln w="28575">
              <a:solidFill>
                <a:srgbClr val="00305D"/>
              </a:solidFill>
              <a:round/>
            </a:ln>
          </p:spPr>
        </p:cxnSp>
        <p:cxnSp>
          <p:nvCxnSpPr>
            <p:cNvPr id="288" name="Gerader Verbinder 22"/>
            <p:cNvCxnSpPr/>
            <p:nvPr/>
          </p:nvCxnSpPr>
          <p:spPr>
            <a:xfrm>
              <a:off x="8706600" y="3507480"/>
              <a:ext cx="1440" cy="300240"/>
            </a:xfrm>
            <a:prstGeom prst="straightConnector1">
              <a:avLst/>
            </a:prstGeom>
            <a:ln w="28575">
              <a:solidFill>
                <a:srgbClr val="00305D"/>
              </a:solidFill>
              <a:round/>
            </a:ln>
          </p:spPr>
        </p:cxnSp>
        <p:cxnSp>
          <p:nvCxnSpPr>
            <p:cNvPr id="289" name="Gerader Verbinder 23"/>
            <p:cNvCxnSpPr/>
            <p:nvPr/>
          </p:nvCxnSpPr>
          <p:spPr>
            <a:xfrm>
              <a:off x="4298760" y="4401360"/>
              <a:ext cx="4799880" cy="1440"/>
            </a:xfrm>
            <a:prstGeom prst="straightConnector1">
              <a:avLst/>
            </a:prstGeom>
            <a:ln w="28575">
              <a:solidFill>
                <a:srgbClr val="00305D"/>
              </a:solidFill>
              <a:round/>
            </a:ln>
          </p:spPr>
        </p:cxnSp>
        <p:cxnSp>
          <p:nvCxnSpPr>
            <p:cNvPr id="290" name="Gerader Verbinder 24"/>
            <p:cNvCxnSpPr/>
            <p:nvPr/>
          </p:nvCxnSpPr>
          <p:spPr>
            <a:xfrm>
              <a:off x="4416480" y="4102560"/>
              <a:ext cx="1440" cy="300240"/>
            </a:xfrm>
            <a:prstGeom prst="straightConnector1">
              <a:avLst/>
            </a:prstGeom>
            <a:ln w="28575">
              <a:solidFill>
                <a:srgbClr val="00305D"/>
              </a:solidFill>
              <a:round/>
            </a:ln>
          </p:spPr>
        </p:cxnSp>
        <p:cxnSp>
          <p:nvCxnSpPr>
            <p:cNvPr id="291" name="Gerader Verbinder 25"/>
            <p:cNvCxnSpPr/>
            <p:nvPr/>
          </p:nvCxnSpPr>
          <p:spPr>
            <a:xfrm>
              <a:off x="4654080" y="4105800"/>
              <a:ext cx="1440" cy="300240"/>
            </a:xfrm>
            <a:prstGeom prst="straightConnector1">
              <a:avLst/>
            </a:prstGeom>
            <a:ln w="28575">
              <a:solidFill>
                <a:srgbClr val="00305D"/>
              </a:solidFill>
              <a:round/>
            </a:ln>
          </p:spPr>
        </p:cxnSp>
        <p:cxnSp>
          <p:nvCxnSpPr>
            <p:cNvPr id="292" name="Gerader Verbinder 26"/>
            <p:cNvCxnSpPr/>
            <p:nvPr/>
          </p:nvCxnSpPr>
          <p:spPr>
            <a:xfrm>
              <a:off x="5112360" y="4105800"/>
              <a:ext cx="1440" cy="300240"/>
            </a:xfrm>
            <a:prstGeom prst="straightConnector1">
              <a:avLst/>
            </a:prstGeom>
            <a:ln w="28575">
              <a:solidFill>
                <a:srgbClr val="00305D"/>
              </a:solidFill>
              <a:round/>
            </a:ln>
          </p:spPr>
        </p:cxnSp>
        <p:cxnSp>
          <p:nvCxnSpPr>
            <p:cNvPr id="293" name="Gerader Verbinder 27"/>
            <p:cNvCxnSpPr/>
            <p:nvPr/>
          </p:nvCxnSpPr>
          <p:spPr>
            <a:xfrm>
              <a:off x="5365800" y="4108680"/>
              <a:ext cx="1440" cy="300240"/>
            </a:xfrm>
            <a:prstGeom prst="straightConnector1">
              <a:avLst/>
            </a:prstGeom>
            <a:ln w="28575">
              <a:solidFill>
                <a:srgbClr val="00305D"/>
              </a:solidFill>
              <a:round/>
            </a:ln>
          </p:spPr>
        </p:cxnSp>
        <p:cxnSp>
          <p:nvCxnSpPr>
            <p:cNvPr id="294" name="Gerader Verbinder 28"/>
            <p:cNvCxnSpPr/>
            <p:nvPr/>
          </p:nvCxnSpPr>
          <p:spPr>
            <a:xfrm>
              <a:off x="5745960" y="4108680"/>
              <a:ext cx="1440" cy="300240"/>
            </a:xfrm>
            <a:prstGeom prst="straightConnector1">
              <a:avLst/>
            </a:prstGeom>
            <a:ln w="28575">
              <a:solidFill>
                <a:srgbClr val="00305D"/>
              </a:solidFill>
              <a:round/>
            </a:ln>
          </p:spPr>
        </p:cxnSp>
        <p:cxnSp>
          <p:nvCxnSpPr>
            <p:cNvPr id="295" name="Gerader Verbinder 29"/>
            <p:cNvCxnSpPr/>
            <p:nvPr/>
          </p:nvCxnSpPr>
          <p:spPr>
            <a:xfrm>
              <a:off x="6171480" y="4108680"/>
              <a:ext cx="1440" cy="300240"/>
            </a:xfrm>
            <a:prstGeom prst="straightConnector1">
              <a:avLst/>
            </a:prstGeom>
            <a:ln w="28575">
              <a:solidFill>
                <a:srgbClr val="00305D"/>
              </a:solidFill>
              <a:round/>
            </a:ln>
          </p:spPr>
        </p:cxnSp>
        <p:cxnSp>
          <p:nvCxnSpPr>
            <p:cNvPr id="296" name="Gerader Verbinder 30"/>
            <p:cNvCxnSpPr/>
            <p:nvPr/>
          </p:nvCxnSpPr>
          <p:spPr>
            <a:xfrm>
              <a:off x="6443280" y="4102560"/>
              <a:ext cx="1440" cy="300240"/>
            </a:xfrm>
            <a:prstGeom prst="straightConnector1">
              <a:avLst/>
            </a:prstGeom>
            <a:ln w="28575">
              <a:solidFill>
                <a:srgbClr val="00305D"/>
              </a:solidFill>
              <a:round/>
            </a:ln>
          </p:spPr>
        </p:cxnSp>
        <p:cxnSp>
          <p:nvCxnSpPr>
            <p:cNvPr id="297" name="Gerader Verbinder 31"/>
            <p:cNvCxnSpPr/>
            <p:nvPr/>
          </p:nvCxnSpPr>
          <p:spPr>
            <a:xfrm>
              <a:off x="6751080" y="4108680"/>
              <a:ext cx="1440" cy="300240"/>
            </a:xfrm>
            <a:prstGeom prst="straightConnector1">
              <a:avLst/>
            </a:prstGeom>
            <a:ln w="28575">
              <a:solidFill>
                <a:srgbClr val="00305D"/>
              </a:solidFill>
              <a:round/>
            </a:ln>
          </p:spPr>
        </p:cxnSp>
        <p:cxnSp>
          <p:nvCxnSpPr>
            <p:cNvPr id="298" name="Gerader Verbinder 32"/>
            <p:cNvCxnSpPr/>
            <p:nvPr/>
          </p:nvCxnSpPr>
          <p:spPr>
            <a:xfrm>
              <a:off x="7022520" y="4108680"/>
              <a:ext cx="1440" cy="300240"/>
            </a:xfrm>
            <a:prstGeom prst="straightConnector1">
              <a:avLst/>
            </a:prstGeom>
            <a:ln w="28575">
              <a:solidFill>
                <a:srgbClr val="00305D"/>
              </a:solidFill>
              <a:round/>
            </a:ln>
          </p:spPr>
        </p:cxnSp>
        <p:cxnSp>
          <p:nvCxnSpPr>
            <p:cNvPr id="299" name="Gerader Verbinder 33"/>
            <p:cNvCxnSpPr/>
            <p:nvPr/>
          </p:nvCxnSpPr>
          <p:spPr>
            <a:xfrm>
              <a:off x="7275960" y="4121640"/>
              <a:ext cx="1440" cy="300240"/>
            </a:xfrm>
            <a:prstGeom prst="straightConnector1">
              <a:avLst/>
            </a:prstGeom>
            <a:ln w="28575">
              <a:solidFill>
                <a:srgbClr val="00305D"/>
              </a:solidFill>
              <a:round/>
            </a:ln>
          </p:spPr>
        </p:cxnSp>
        <p:cxnSp>
          <p:nvCxnSpPr>
            <p:cNvPr id="300" name="Gerader Verbinder 34"/>
            <p:cNvCxnSpPr/>
            <p:nvPr/>
          </p:nvCxnSpPr>
          <p:spPr>
            <a:xfrm>
              <a:off x="7647120" y="4079160"/>
              <a:ext cx="1440" cy="300240"/>
            </a:xfrm>
            <a:prstGeom prst="straightConnector1">
              <a:avLst/>
            </a:prstGeom>
            <a:ln w="28575">
              <a:solidFill>
                <a:srgbClr val="00305D"/>
              </a:solidFill>
              <a:round/>
            </a:ln>
          </p:spPr>
        </p:cxnSp>
        <p:cxnSp>
          <p:nvCxnSpPr>
            <p:cNvPr id="301" name="Gerader Verbinder 35"/>
            <p:cNvCxnSpPr/>
            <p:nvPr/>
          </p:nvCxnSpPr>
          <p:spPr>
            <a:xfrm>
              <a:off x="8081640" y="4081680"/>
              <a:ext cx="1440" cy="299880"/>
            </a:xfrm>
            <a:prstGeom prst="straightConnector1">
              <a:avLst/>
            </a:prstGeom>
            <a:ln w="28575">
              <a:solidFill>
                <a:srgbClr val="00305D"/>
              </a:solidFill>
              <a:round/>
            </a:ln>
          </p:spPr>
        </p:cxnSp>
        <p:cxnSp>
          <p:nvCxnSpPr>
            <p:cNvPr id="302" name="Gerader Verbinder 36"/>
            <p:cNvCxnSpPr/>
            <p:nvPr/>
          </p:nvCxnSpPr>
          <p:spPr>
            <a:xfrm>
              <a:off x="8290080" y="4121640"/>
              <a:ext cx="1440" cy="300240"/>
            </a:xfrm>
            <a:prstGeom prst="straightConnector1">
              <a:avLst/>
            </a:prstGeom>
            <a:ln w="28575">
              <a:solidFill>
                <a:srgbClr val="00305D"/>
              </a:solidFill>
              <a:round/>
            </a:ln>
          </p:spPr>
        </p:cxnSp>
        <p:cxnSp>
          <p:nvCxnSpPr>
            <p:cNvPr id="303" name="Gerader Verbinder 37"/>
            <p:cNvCxnSpPr/>
            <p:nvPr/>
          </p:nvCxnSpPr>
          <p:spPr>
            <a:xfrm>
              <a:off x="8706600" y="4102560"/>
              <a:ext cx="1440" cy="300240"/>
            </a:xfrm>
            <a:prstGeom prst="straightConnector1">
              <a:avLst/>
            </a:prstGeom>
            <a:ln w="28575">
              <a:solidFill>
                <a:srgbClr val="00305D"/>
              </a:solidFill>
              <a:round/>
            </a:ln>
          </p:spPr>
        </p:cxnSp>
        <p:sp>
          <p:nvSpPr>
            <p:cNvPr id="304" name="Rechteck 39"/>
            <p:cNvSpPr/>
            <p:nvPr/>
          </p:nvSpPr>
          <p:spPr>
            <a:xfrm>
              <a:off x="4578840" y="3421080"/>
              <a:ext cx="131760" cy="1075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305" name="Rechteck 40"/>
            <p:cNvSpPr/>
            <p:nvPr/>
          </p:nvSpPr>
          <p:spPr>
            <a:xfrm>
              <a:off x="5684400" y="3421080"/>
              <a:ext cx="131760" cy="1075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306" name="Rechteck 41"/>
            <p:cNvSpPr/>
            <p:nvPr/>
          </p:nvSpPr>
          <p:spPr>
            <a:xfrm>
              <a:off x="6681240" y="3429000"/>
              <a:ext cx="131760" cy="1075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307" name="Rechteck 42"/>
            <p:cNvSpPr/>
            <p:nvPr/>
          </p:nvSpPr>
          <p:spPr>
            <a:xfrm>
              <a:off x="6955200" y="3421080"/>
              <a:ext cx="131760" cy="1075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308" name="Rechteck 43"/>
            <p:cNvSpPr/>
            <p:nvPr/>
          </p:nvSpPr>
          <p:spPr>
            <a:xfrm>
              <a:off x="8005680" y="3429000"/>
              <a:ext cx="131760" cy="1075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309" name="Rechteck 44"/>
            <p:cNvSpPr/>
            <p:nvPr/>
          </p:nvSpPr>
          <p:spPr>
            <a:xfrm>
              <a:off x="8652600" y="3421080"/>
              <a:ext cx="131760" cy="1075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grpSp>
      <p:sp>
        <p:nvSpPr>
          <p:cNvPr id="310" name="Textfeld 3"/>
          <p:cNvSpPr/>
          <p:nvPr/>
        </p:nvSpPr>
        <p:spPr>
          <a:xfrm>
            <a:off x="8932227" y="3869262"/>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[7]</a:t>
            </a:r>
            <a:endParaRPr lang="de-DE" sz="100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Koinzidenzmethode</a:t>
            </a:r>
            <a:endParaRPr lang="de-DE" sz="3200" b="0" strike="noStrike" spc="-1">
              <a:solidFill>
                <a:srgbClr val="000000"/>
              </a:solidFill>
              <a:latin typeface="Calibri"/>
            </a:endParaRPr>
          </a:p>
        </p:txBody>
      </p:sp>
      <p:sp>
        <p:nvSpPr>
          <p:cNvPr id="312"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7000"/>
              </a:lnSpc>
              <a:spcBef>
                <a:spcPts val="1199"/>
              </a:spcBef>
              <a:spcAft>
                <a:spcPts val="799"/>
              </a:spcAft>
              <a:buNone/>
              <a:tabLst>
                <a:tab pos="0" algn="l"/>
              </a:tabLst>
            </a:pPr>
            <a:r>
              <a:rPr lang="de-DE" sz="2400" b="1" u="sng" strike="noStrike" spc="-1">
                <a:solidFill>
                  <a:schemeClr val="accent1"/>
                </a:solidFill>
                <a:uFillTx/>
                <a:latin typeface="Open Sans"/>
                <a:ea typeface="Aptos"/>
              </a:rPr>
              <a:t>Aufgabe 2: </a:t>
            </a:r>
            <a:endParaRPr lang="de-DE" sz="2400" b="0" strike="noStrike" spc="-1">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400" b="0" strike="noStrike" spc="-1">
                <a:solidFill>
                  <a:schemeClr val="accent1"/>
                </a:solidFill>
                <a:latin typeface="Open Sans"/>
                <a:ea typeface="Aptos"/>
              </a:rPr>
              <a:t>Schlussfolgere, wie diese Methode dir helfen kann, mit einzelnen Photonen zu experimentieren!</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pic>
        <p:nvPicPr>
          <p:cNvPr id="313" name="Grafik 33"/>
          <p:cNvPicPr/>
          <p:nvPr/>
        </p:nvPicPr>
        <p:blipFill>
          <a:blip r:embed="rId3"/>
          <a:stretch/>
        </p:blipFill>
        <p:spPr>
          <a:xfrm>
            <a:off x="2579040" y="3343680"/>
            <a:ext cx="7170840" cy="1322640"/>
          </a:xfrm>
          <a:prstGeom prst="rect">
            <a:avLst/>
          </a:prstGeom>
          <a:ln w="0">
            <a:noFill/>
          </a:ln>
        </p:spPr>
      </p:pic>
      <p:sp>
        <p:nvSpPr>
          <p:cNvPr id="314" name="Textfeld 34"/>
          <p:cNvSpPr/>
          <p:nvPr/>
        </p:nvSpPr>
        <p:spPr>
          <a:xfrm>
            <a:off x="9583200" y="444636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[7]</a:t>
            </a:r>
            <a:endParaRPr lang="de-DE" sz="1000" b="0" strike="noStrike" spc="-1">
              <a:solidFill>
                <a:srgbClr val="000000"/>
              </a:solidFill>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Koinzidenzmethode</a:t>
            </a:r>
            <a:endParaRPr lang="de-DE" sz="3200" b="0" strike="noStrike" spc="-1">
              <a:solidFill>
                <a:srgbClr val="000000"/>
              </a:solidFill>
              <a:latin typeface="Calibri"/>
            </a:endParaRPr>
          </a:p>
        </p:txBody>
      </p:sp>
      <p:sp>
        <p:nvSpPr>
          <p:cNvPr id="316" name="PlaceHolder 2"/>
          <p:cNvSpPr>
            <a:spLocks noGrp="1"/>
          </p:cNvSpPr>
          <p:nvPr>
            <p:ph/>
          </p:nvPr>
        </p:nvSpPr>
        <p:spPr>
          <a:xfrm>
            <a:off x="874800" y="1257300"/>
            <a:ext cx="10579320" cy="434340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000" b="1" u="sng" strike="noStrike" spc="-1" dirty="0">
                <a:solidFill>
                  <a:schemeClr val="accent1"/>
                </a:solidFill>
                <a:uFillTx/>
                <a:latin typeface="Open Sans"/>
              </a:rPr>
              <a:t>Aufgabe 1:</a:t>
            </a:r>
            <a:endParaRPr lang="de-DE" sz="20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000" b="1" strike="noStrike" spc="-1" dirty="0">
                <a:solidFill>
                  <a:srgbClr val="00B050"/>
                </a:solidFill>
                <a:latin typeface="Open Sans"/>
              </a:rPr>
              <a:t>Die einzelnen Klicks der Detektoren sind zufällig verteilt und folgen keinem Muster.</a:t>
            </a:r>
            <a:endParaRPr lang="de-DE" sz="20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000" b="1" strike="noStrike" spc="-1" dirty="0">
                <a:solidFill>
                  <a:srgbClr val="00B050"/>
                </a:solidFill>
                <a:latin typeface="Open Sans"/>
              </a:rPr>
              <a:t>Allerdings liegen einige Klicks der Detektoren genau übereinander, das bedeutet, das hier gleichzeitig beide Detektoren geklickt haben. </a:t>
            </a:r>
            <a:endParaRPr lang="de-DE" sz="20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000" b="1" u="sng" strike="noStrike" spc="-1" dirty="0">
                <a:solidFill>
                  <a:schemeClr val="accent1"/>
                </a:solidFill>
                <a:uFillTx/>
                <a:latin typeface="Open Sans"/>
              </a:rPr>
              <a:t>Aufgabe 2: </a:t>
            </a:r>
            <a:endParaRPr lang="de-DE" sz="20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000" b="1" strike="noStrike" spc="-1" dirty="0">
                <a:solidFill>
                  <a:srgbClr val="00B050"/>
                </a:solidFill>
                <a:latin typeface="Open Sans"/>
              </a:rPr>
              <a:t>Die Fälle, wo beide Detektoren gleichzeitig klicken, entsprechen also dem Ergebnis wie bei der parametrischen Fluoreszenz, wo auch zwei Photonen gleichzeitig emittiert wurden. Alle anderen Klicks der Detektoren sind Dunkelzählereignisse, so können wir exakt sagen, welche Klicks Photonen und welche Dunkelzählereignisse sind!</a:t>
            </a:r>
            <a:endParaRPr lang="de-DE" sz="20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000" b="1" strike="noStrike" spc="-1" dirty="0">
                <a:solidFill>
                  <a:schemeClr val="accent1"/>
                </a:solidFill>
                <a:latin typeface="Open Sans"/>
              </a:rPr>
              <a:t>Der Koinzidenzaufbau ist immer vor jedes Experiment mit Photonen geschaltet, man betrachtet ihn aber nicht immer explizit mit.</a:t>
            </a:r>
            <a:endParaRPr lang="de-DE" sz="2000" b="0" strike="noStrike" spc="-1" dirty="0">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algn="ctr">
              <a:buNone/>
            </a:pPr>
            <a:endParaRPr lang="de-DE" sz="1800" b="0" strike="noStrike" spc="-1">
              <a:solidFill>
                <a:srgbClr val="000000"/>
              </a:solidFill>
              <a:latin typeface="Calibri"/>
            </a:endParaRPr>
          </a:p>
        </p:txBody>
      </p:sp>
      <p:sp>
        <p:nvSpPr>
          <p:cNvPr id="167"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spcBef>
                <a:spcPts val="1417"/>
              </a:spcBef>
              <a:buNone/>
            </a:pPr>
            <a:endParaRPr lang="de-DE" sz="1800" b="0" strike="noStrike" spc="-1">
              <a:solidFill>
                <a:srgbClr val="000000"/>
              </a:solidFill>
              <a:latin typeface="Calibri"/>
            </a:endParaRPr>
          </a:p>
        </p:txBody>
      </p:sp>
      <p:pic>
        <p:nvPicPr>
          <p:cNvPr id="168" name="Grafik 4"/>
          <p:cNvPicPr/>
          <p:nvPr/>
        </p:nvPicPr>
        <p:blipFill>
          <a:blip r:embed="rId2"/>
          <a:stretch/>
        </p:blipFill>
        <p:spPr>
          <a:xfrm>
            <a:off x="2248200" y="0"/>
            <a:ext cx="6903720" cy="6151680"/>
          </a:xfrm>
          <a:prstGeom prst="rect">
            <a:avLst/>
          </a:prstGeom>
          <a:ln w="0">
            <a:noFill/>
          </a:ln>
        </p:spPr>
      </p:pic>
      <p:sp>
        <p:nvSpPr>
          <p:cNvPr id="169" name="Textfeld 5"/>
          <p:cNvSpPr/>
          <p:nvPr/>
        </p:nvSpPr>
        <p:spPr>
          <a:xfrm>
            <a:off x="8984880" y="563472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[1]</a:t>
            </a:r>
            <a:endParaRPr lang="de-DE" sz="1000" b="0" strike="noStrike" spc="-1">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Koinzidenzmethode</a:t>
            </a:r>
            <a:endParaRPr lang="de-DE" sz="3200" b="0" strike="noStrike" spc="-1">
              <a:solidFill>
                <a:srgbClr val="000000"/>
              </a:solidFill>
              <a:latin typeface="Calibri"/>
            </a:endParaRPr>
          </a:p>
        </p:txBody>
      </p:sp>
      <p:sp>
        <p:nvSpPr>
          <p:cNvPr id="318"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a:solidFill>
                  <a:schemeClr val="accent1"/>
                </a:solidFill>
                <a:uFillTx/>
                <a:latin typeface="Open Sans"/>
              </a:rPr>
              <a:t>Aufgabe 3: </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Open Sans"/>
              </a:rPr>
              <a:t>Vervollständige nun den Lückentext und ergänze den Merksatz.</a:t>
            </a:r>
            <a:endParaRPr lang="de-DE" sz="2400" b="0" strike="noStrike" spc="-1">
              <a:solidFill>
                <a:srgbClr val="000000"/>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Koinzidenzmethode</a:t>
            </a:r>
            <a:endParaRPr lang="de-DE" sz="3200" b="0" strike="noStrike" spc="-1">
              <a:solidFill>
                <a:srgbClr val="000000"/>
              </a:solidFill>
              <a:latin typeface="Calibri"/>
            </a:endParaRPr>
          </a:p>
        </p:txBody>
      </p:sp>
      <p:sp>
        <p:nvSpPr>
          <p:cNvPr id="320"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lgn="just" defTabSz="914400">
              <a:lnSpc>
                <a:spcPct val="107000"/>
              </a:lnSpc>
              <a:spcBef>
                <a:spcPts val="1199"/>
              </a:spcBef>
              <a:spcAft>
                <a:spcPts val="799"/>
              </a:spcAft>
              <a:buNone/>
              <a:tabLst>
                <a:tab pos="0" algn="l"/>
              </a:tabLst>
            </a:pPr>
            <a:r>
              <a:rPr lang="de-DE" sz="2400" b="1" strike="noStrike" spc="-1">
                <a:solidFill>
                  <a:schemeClr val="accent1"/>
                </a:solidFill>
                <a:latin typeface="Open Sans"/>
                <a:ea typeface="Aptos"/>
              </a:rPr>
              <a:t>Koinzidenzmessungen</a:t>
            </a:r>
            <a:endParaRPr lang="de-DE" sz="2400" b="0" strike="noStrike" spc="-1">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400" b="0" strike="noStrike" spc="-1">
                <a:solidFill>
                  <a:schemeClr val="accent1"/>
                </a:solidFill>
                <a:latin typeface="Open Sans"/>
                <a:ea typeface="Aptos"/>
              </a:rPr>
              <a:t>Jeder senkrechte Strich auf dem Zettel entspricht einem </a:t>
            </a:r>
            <a:r>
              <a:rPr lang="de-DE" sz="2400" b="0" strike="noStrike" spc="-1">
                <a:solidFill>
                  <a:srgbClr val="00B050"/>
                </a:solidFill>
                <a:latin typeface="Open Sans"/>
                <a:ea typeface="Aptos"/>
              </a:rPr>
              <a:t>Klick</a:t>
            </a:r>
            <a:r>
              <a:rPr lang="de-DE" sz="2400" b="0" strike="noStrike" spc="-1">
                <a:solidFill>
                  <a:schemeClr val="accent1"/>
                </a:solidFill>
                <a:latin typeface="Open Sans"/>
                <a:ea typeface="Aptos"/>
              </a:rPr>
              <a:t> des jeweiligen Detektors. Dabei sind die einzelnen Klicks der Detektoren </a:t>
            </a:r>
            <a:r>
              <a:rPr lang="de-DE" sz="2400" b="0" strike="noStrike" spc="-1">
                <a:solidFill>
                  <a:srgbClr val="00B050"/>
                </a:solidFill>
                <a:latin typeface="Open Sans"/>
                <a:ea typeface="Aptos"/>
              </a:rPr>
              <a:t>zufällig</a:t>
            </a:r>
            <a:r>
              <a:rPr lang="de-DE" sz="2400" b="0" strike="noStrike" spc="-1">
                <a:solidFill>
                  <a:schemeClr val="accent1"/>
                </a:solidFill>
                <a:latin typeface="Open Sans"/>
                <a:ea typeface="Aptos"/>
              </a:rPr>
              <a:t> verteilt. Allerdings liegen teilweise auch Striche direkt </a:t>
            </a:r>
            <a:r>
              <a:rPr lang="de-DE" sz="2400" b="0" strike="noStrike" spc="-1">
                <a:solidFill>
                  <a:srgbClr val="00B050"/>
                </a:solidFill>
                <a:latin typeface="Open Sans"/>
                <a:ea typeface="Aptos"/>
              </a:rPr>
              <a:t>übereinander</a:t>
            </a:r>
            <a:r>
              <a:rPr lang="de-DE" sz="2400" b="0" strike="noStrike" spc="-1">
                <a:solidFill>
                  <a:schemeClr val="accent1"/>
                </a:solidFill>
                <a:latin typeface="Open Sans"/>
                <a:ea typeface="Aptos"/>
              </a:rPr>
              <a:t>. Das heißt, dass hier beide Detektoren </a:t>
            </a:r>
            <a:r>
              <a:rPr lang="de-DE" sz="2400" b="0" strike="noStrike" spc="-1">
                <a:solidFill>
                  <a:srgbClr val="00B050"/>
                </a:solidFill>
                <a:latin typeface="Open Sans"/>
                <a:ea typeface="Aptos"/>
              </a:rPr>
              <a:t>gleichzeitig</a:t>
            </a:r>
            <a:r>
              <a:rPr lang="de-DE" sz="2400" b="0" strike="noStrike" spc="-1">
                <a:solidFill>
                  <a:schemeClr val="accent1"/>
                </a:solidFill>
                <a:latin typeface="Open Sans"/>
                <a:ea typeface="Aptos"/>
              </a:rPr>
              <a:t> geklickt haben. Dieses gleichzeitige Klicken nennt man „Koinzidenz“. Eine Koinzidenz weist also zwei gleichzeitige Photonen nach, welche zum Beispiel mittels </a:t>
            </a:r>
            <a:r>
              <a:rPr lang="de-DE" sz="2400" b="0" strike="noStrike" spc="-1">
                <a:solidFill>
                  <a:srgbClr val="00B050"/>
                </a:solidFill>
                <a:latin typeface="Open Sans"/>
                <a:ea typeface="Aptos"/>
              </a:rPr>
              <a:t>parametrischer Fluoreszenz </a:t>
            </a:r>
            <a:r>
              <a:rPr lang="de-DE" sz="2400" b="0" strike="noStrike" spc="-1">
                <a:solidFill>
                  <a:schemeClr val="accent1"/>
                </a:solidFill>
                <a:latin typeface="Open Sans"/>
                <a:ea typeface="Aptos"/>
              </a:rPr>
              <a:t>erzeugt wurden. Deshalb wird diese Methode Koinzidenzmethode genannt. Mithilfe dieser lassen sich </a:t>
            </a:r>
            <a:r>
              <a:rPr lang="de-DE" sz="2400" b="0" strike="noStrike" spc="-1">
                <a:solidFill>
                  <a:srgbClr val="00B050"/>
                </a:solidFill>
                <a:latin typeface="Open Sans"/>
                <a:ea typeface="Aptos"/>
              </a:rPr>
              <a:t>Dunkelzählereignisse</a:t>
            </a:r>
            <a:r>
              <a:rPr lang="de-DE" sz="2400" b="0" strike="noStrike" spc="-1">
                <a:solidFill>
                  <a:schemeClr val="accent1"/>
                </a:solidFill>
                <a:latin typeface="Open Sans"/>
                <a:ea typeface="Aptos"/>
              </a:rPr>
              <a:t> der Detektoren herausfiltern. Man sagt, Photonen werden aus dem Laserlicht herauspräpariert.</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321" name="Textfeld 3"/>
          <p:cNvSpPr/>
          <p:nvPr/>
        </p:nvSpPr>
        <p:spPr>
          <a:xfrm>
            <a:off x="7310880" y="582948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[9]</a:t>
            </a:r>
            <a:endParaRPr lang="de-DE" sz="1000" b="0" strike="noStrike" spc="-1">
              <a:solidFill>
                <a:srgbClr val="000000"/>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Koinzidenzmethode</a:t>
            </a:r>
            <a:endParaRPr lang="de-DE" sz="3200" b="0" strike="noStrike" spc="-1">
              <a:solidFill>
                <a:srgbClr val="000000"/>
              </a:solidFill>
              <a:latin typeface="Calibri"/>
            </a:endParaRPr>
          </a:p>
        </p:txBody>
      </p:sp>
      <p:sp>
        <p:nvSpPr>
          <p:cNvPr id="323"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400" b="0" strike="noStrike" spc="-1" dirty="0">
                <a:solidFill>
                  <a:schemeClr val="accent1"/>
                </a:solidFill>
                <a:latin typeface="Open Sans"/>
              </a:rPr>
              <a:t>Der Koinzidenzaufbau ist immer Teil eines Experiments mit Photonen, wird allerdings nicht immer mitgezeichnet.</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r>
              <a:rPr lang="de-DE" sz="2400" b="1" strike="noStrike" spc="-1" dirty="0">
                <a:solidFill>
                  <a:schemeClr val="accent1"/>
                </a:solidFill>
                <a:latin typeface="Open Sans"/>
              </a:rPr>
              <a:t>Leitfrage 2: Wie können Photonen erzeugt und nachgewiesen werden?</a:t>
            </a:r>
            <a:endParaRPr lang="de-DE" sz="2400" b="0" strike="noStrike" spc="-1" dirty="0">
              <a:solidFill>
                <a:srgbClr val="000000"/>
              </a:solidFill>
              <a:latin typeface="Calibri"/>
            </a:endParaRPr>
          </a:p>
        </p:txBody>
      </p:sp>
      <p:pic>
        <p:nvPicPr>
          <p:cNvPr id="324" name="Grafik 5"/>
          <p:cNvPicPr/>
          <p:nvPr/>
        </p:nvPicPr>
        <p:blipFill>
          <a:blip r:embed="rId2"/>
          <a:stretch/>
        </p:blipFill>
        <p:spPr>
          <a:xfrm>
            <a:off x="10608480" y="5070960"/>
            <a:ext cx="845640" cy="756720"/>
          </a:xfrm>
          <a:prstGeom prst="rect">
            <a:avLst/>
          </a:prstGeom>
          <a:ln w="0">
            <a:noFill/>
          </a:ln>
        </p:spPr>
      </p:pic>
      <p:sp>
        <p:nvSpPr>
          <p:cNvPr id="325" name="Rechteck 6"/>
          <p:cNvSpPr/>
          <p:nvPr/>
        </p:nvSpPr>
        <p:spPr>
          <a:xfrm>
            <a:off x="874800" y="1484280"/>
            <a:ext cx="10579320" cy="225684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FF0000"/>
                </a:solidFill>
                <a:latin typeface="Open Sans"/>
              </a:rPr>
              <a:t>Merksatz:</a:t>
            </a:r>
            <a:endParaRPr lang="de-DE" sz="2400" b="0" strike="noStrike" spc="-1">
              <a:solidFill>
                <a:srgbClr val="000000"/>
              </a:solidFill>
              <a:latin typeface="Calibri"/>
            </a:endParaRPr>
          </a:p>
          <a:p>
            <a:pPr algn="just" defTabSz="914400">
              <a:lnSpc>
                <a:spcPct val="150000"/>
              </a:lnSpc>
            </a:pPr>
            <a:r>
              <a:rPr lang="de-DE" sz="2400" b="0" strike="noStrike" spc="-1">
                <a:solidFill>
                  <a:schemeClr val="dk1"/>
                </a:solidFill>
                <a:latin typeface="Open Sans"/>
              </a:rPr>
              <a:t>Photonen sind Energieportionen, die mithilfe von parametrischer Fluoreszenz erzeugt und mit der Koinzidenzmethode nachgewiesen werden können. </a:t>
            </a:r>
            <a:endParaRPr lang="de-DE" sz="2400" b="0" strike="noStrike" spc="-1">
              <a:solidFill>
                <a:srgbClr val="000000"/>
              </a:solidFill>
              <a:latin typeface="Calibri"/>
            </a:endParaRPr>
          </a:p>
          <a:p>
            <a:pPr defTabSz="822960">
              <a:lnSpc>
                <a:spcPct val="150000"/>
              </a:lnSpc>
            </a:pPr>
            <a:r>
              <a:rPr lang="de-DE" sz="1200" b="0" strike="noStrike" spc="-1">
                <a:solidFill>
                  <a:srgbClr val="000000"/>
                </a:solidFill>
                <a:latin typeface="Open Sans"/>
                <a:ea typeface="Calibri"/>
              </a:rPr>
              <a:t> </a:t>
            </a:r>
            <a:endParaRPr lang="de-DE" sz="1200" b="0" strike="noStrike" spc="-1">
              <a:solidFill>
                <a:srgbClr val="00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dirty="0">
                <a:solidFill>
                  <a:schemeClr val="accent1"/>
                </a:solidFill>
                <a:latin typeface="Open Sans"/>
              </a:rPr>
              <a:t>Zusammenfassung</a:t>
            </a:r>
            <a:endParaRPr lang="de-DE" sz="3200" b="0" strike="noStrike" spc="-1" dirty="0">
              <a:solidFill>
                <a:srgbClr val="000000"/>
              </a:solidFill>
              <a:latin typeface="Calibri"/>
            </a:endParaRPr>
          </a:p>
        </p:txBody>
      </p:sp>
      <p:sp>
        <p:nvSpPr>
          <p:cNvPr id="327"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r>
              <a:rPr lang="de-DE" sz="2400" b="1" strike="noStrike" spc="-1" dirty="0">
                <a:solidFill>
                  <a:schemeClr val="accent1"/>
                </a:solidFill>
                <a:latin typeface="Open Sans"/>
              </a:rPr>
              <a:t>Leitfrage 1: </a:t>
            </a:r>
            <a:r>
              <a:rPr lang="de-DE" sz="2400" b="0" strike="noStrike" spc="-1" dirty="0">
                <a:solidFill>
                  <a:schemeClr val="accent1"/>
                </a:solidFill>
                <a:latin typeface="Open Sans"/>
              </a:rPr>
              <a:t>Wie können Photonen detektiert werden?</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r>
              <a:rPr lang="de-DE" sz="2400" b="1" strike="noStrike" spc="-1" dirty="0">
                <a:solidFill>
                  <a:schemeClr val="accent1"/>
                </a:solidFill>
                <a:latin typeface="Open Sans"/>
              </a:rPr>
              <a:t>Leitfrage 2: </a:t>
            </a:r>
            <a:r>
              <a:rPr lang="de-DE" sz="2400" b="0" strike="noStrike" spc="-1" dirty="0">
                <a:solidFill>
                  <a:schemeClr val="accent1"/>
                </a:solidFill>
                <a:latin typeface="Open Sans"/>
              </a:rPr>
              <a:t>Wie können Photonen erzeugt und nachgewiesen werden? </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400" b="1" strike="noStrike" spc="-1" dirty="0">
                <a:solidFill>
                  <a:schemeClr val="accent1"/>
                </a:solidFill>
                <a:latin typeface="Open Sans"/>
              </a:rPr>
              <a:t>Leitfrage 3:</a:t>
            </a:r>
            <a:endParaRPr lang="de-DE" sz="2400" b="0" strike="noStrike" spc="-1" dirty="0">
              <a:solidFill>
                <a:srgbClr val="000000"/>
              </a:solidFill>
              <a:latin typeface="Calibri"/>
            </a:endParaRPr>
          </a:p>
          <a:p>
            <a:pPr indent="0" algn="just" defTabSz="914400">
              <a:lnSpc>
                <a:spcPct val="100000"/>
              </a:lnSpc>
              <a:spcBef>
                <a:spcPts val="1199"/>
              </a:spcBef>
              <a:buNone/>
              <a:tabLst>
                <a:tab pos="0" algn="l"/>
              </a:tabLst>
            </a:pPr>
            <a:r>
              <a:rPr lang="de-DE" sz="2400" b="1" strike="noStrike" spc="-1" dirty="0">
                <a:solidFill>
                  <a:schemeClr val="accent1"/>
                </a:solidFill>
                <a:latin typeface="Open Sans"/>
              </a:rPr>
              <a:t>Was kann man beobachten, wenn man optische Experimente mit Photonen durchführt?</a:t>
            </a:r>
            <a:endParaRPr lang="de-DE" sz="2400" b="0" strike="noStrike" spc="-1" dirty="0">
              <a:solidFill>
                <a:srgbClr val="000000"/>
              </a:solidFill>
              <a:latin typeface="Calibri"/>
            </a:endParaRPr>
          </a:p>
        </p:txBody>
      </p:sp>
      <p:pic>
        <p:nvPicPr>
          <p:cNvPr id="328" name="Grafik 5"/>
          <p:cNvPicPr/>
          <p:nvPr/>
        </p:nvPicPr>
        <p:blipFill>
          <a:blip r:embed="rId2"/>
          <a:stretch/>
        </p:blipFill>
        <p:spPr>
          <a:xfrm>
            <a:off x="8999034" y="1596027"/>
            <a:ext cx="845640" cy="756720"/>
          </a:xfrm>
          <a:prstGeom prst="rect">
            <a:avLst/>
          </a:prstGeom>
          <a:ln w="0">
            <a:noFill/>
          </a:ln>
        </p:spPr>
      </p:pic>
      <p:pic>
        <p:nvPicPr>
          <p:cNvPr id="329" name="Grafik 6"/>
          <p:cNvPicPr/>
          <p:nvPr/>
        </p:nvPicPr>
        <p:blipFill>
          <a:blip r:embed="rId2"/>
          <a:stretch/>
        </p:blipFill>
        <p:spPr>
          <a:xfrm>
            <a:off x="11247045" y="2672280"/>
            <a:ext cx="845640" cy="75672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331" name="PlaceHolder 2"/>
          <p:cNvSpPr>
            <a:spLocks noGrp="1"/>
          </p:cNvSpPr>
          <p:nvPr>
            <p:ph/>
          </p:nvPr>
        </p:nvSpPr>
        <p:spPr>
          <a:xfrm>
            <a:off x="875520" y="1371600"/>
            <a:ext cx="643896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0" strike="noStrike" spc="-1">
                <a:solidFill>
                  <a:schemeClr val="accent1"/>
                </a:solidFill>
                <a:latin typeface="Open Sans"/>
              </a:rPr>
              <a:t>Zuerst an </a:t>
            </a:r>
            <a:r>
              <a:rPr lang="de-DE" sz="2400" b="1" strike="noStrike" spc="-1">
                <a:solidFill>
                  <a:schemeClr val="accent1"/>
                </a:solidFill>
                <a:latin typeface="Open Sans"/>
              </a:rPr>
              <a:t>Strahlteilern</a:t>
            </a:r>
            <a:endParaRPr lang="de-DE" sz="2400" b="0" strike="noStrike" spc="-1">
              <a:solidFill>
                <a:srgbClr val="000000"/>
              </a:solidFill>
              <a:latin typeface="Calibri"/>
            </a:endParaRPr>
          </a:p>
          <a:p>
            <a:pPr marL="285840" indent="-285840" defTabSz="914400">
              <a:lnSpc>
                <a:spcPct val="100000"/>
              </a:lnSpc>
              <a:spcBef>
                <a:spcPts val="1199"/>
              </a:spcBef>
              <a:buClr>
                <a:srgbClr val="00305D"/>
              </a:buClr>
              <a:buFont typeface="Arial"/>
              <a:buChar char="•"/>
              <a:tabLst>
                <a:tab pos="0" algn="l"/>
              </a:tabLst>
            </a:pPr>
            <a:r>
              <a:rPr lang="de-DE" sz="2400" b="0" strike="noStrike" spc="-1">
                <a:solidFill>
                  <a:schemeClr val="accent1"/>
                </a:solidFill>
                <a:latin typeface="Open Sans"/>
              </a:rPr>
              <a:t>bestehen aus zwei miteinander verklebten Glasprismen</a:t>
            </a:r>
            <a:endParaRPr lang="de-DE" sz="2400" b="0" strike="noStrike" spc="-1">
              <a:solidFill>
                <a:srgbClr val="000000"/>
              </a:solidFill>
              <a:latin typeface="Calibri"/>
            </a:endParaRPr>
          </a:p>
          <a:p>
            <a:pPr marL="285840" indent="-285840" defTabSz="914400">
              <a:lnSpc>
                <a:spcPct val="100000"/>
              </a:lnSpc>
              <a:spcBef>
                <a:spcPts val="1199"/>
              </a:spcBef>
              <a:buClr>
                <a:srgbClr val="00305D"/>
              </a:buClr>
              <a:buFont typeface="Arial"/>
              <a:buChar char="•"/>
              <a:tabLst>
                <a:tab pos="0" algn="l"/>
              </a:tabLst>
            </a:pPr>
            <a:r>
              <a:rPr lang="de-DE" sz="2400" b="0" strike="noStrike" spc="-1">
                <a:solidFill>
                  <a:schemeClr val="accent1"/>
                </a:solidFill>
                <a:latin typeface="Open Sans"/>
              </a:rPr>
              <a:t>Funktionsweise ähnlich einer Glasscheibe: Teil des Lichts wird reflektiert, der andere Teil transmittiert (hier genau 50-50)</a:t>
            </a:r>
            <a:endParaRPr lang="de-DE" sz="2400" b="0" strike="noStrike" spc="-1">
              <a:solidFill>
                <a:srgbClr val="000000"/>
              </a:solidFill>
              <a:latin typeface="Calibri"/>
            </a:endParaRPr>
          </a:p>
          <a:p>
            <a:pPr marL="285840" indent="-285840" defTabSz="914400">
              <a:lnSpc>
                <a:spcPct val="100000"/>
              </a:lnSpc>
              <a:spcBef>
                <a:spcPts val="1199"/>
              </a:spcBef>
              <a:buClr>
                <a:srgbClr val="00305D"/>
              </a:buClr>
              <a:buFont typeface="Arial"/>
              <a:buChar char="•"/>
              <a:tabLst>
                <a:tab pos="0" algn="l"/>
              </a:tabLst>
            </a:pPr>
            <a:r>
              <a:rPr lang="de-DE" sz="2400" b="0" strike="noStrike" spc="-1">
                <a:solidFill>
                  <a:schemeClr val="accent1"/>
                </a:solidFill>
                <a:latin typeface="Open Sans"/>
              </a:rPr>
              <a:t>Reflexion aufgrund von Totalreflexion</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sp>
        <p:nvSpPr>
          <p:cNvPr id="332" name="Textfeld 8"/>
          <p:cNvSpPr/>
          <p:nvPr/>
        </p:nvSpPr>
        <p:spPr>
          <a:xfrm>
            <a:off x="7851960" y="5799600"/>
            <a:ext cx="2673360" cy="33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1620" b="0" strike="noStrike" spc="-1">
                <a:solidFill>
                  <a:schemeClr val="dk1"/>
                </a:solidFill>
                <a:latin typeface="Open Sans"/>
              </a:rPr>
              <a:t>Symbol des Strahlteilers</a:t>
            </a:r>
            <a:endParaRPr lang="de-DE" sz="1620" b="0" strike="noStrike" spc="-1">
              <a:solidFill>
                <a:srgbClr val="000000"/>
              </a:solidFill>
              <a:latin typeface="Calibri"/>
            </a:endParaRPr>
          </a:p>
        </p:txBody>
      </p:sp>
      <p:sp>
        <p:nvSpPr>
          <p:cNvPr id="333" name="Textfeld 7"/>
          <p:cNvSpPr/>
          <p:nvPr/>
        </p:nvSpPr>
        <p:spPr>
          <a:xfrm>
            <a:off x="10152360" y="3109680"/>
            <a:ext cx="4068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[10]</a:t>
            </a:r>
            <a:endParaRPr lang="de-DE" sz="1000" b="0" strike="noStrike" spc="-1">
              <a:solidFill>
                <a:srgbClr val="000000"/>
              </a:solidFill>
              <a:latin typeface="Calibri"/>
            </a:endParaRPr>
          </a:p>
        </p:txBody>
      </p:sp>
      <p:pic>
        <p:nvPicPr>
          <p:cNvPr id="334" name="Grafik 14"/>
          <p:cNvPicPr/>
          <p:nvPr/>
        </p:nvPicPr>
        <p:blipFill>
          <a:blip r:embed="rId2"/>
          <a:srcRect l="35424" t="26225" r="24812" b="24426"/>
          <a:stretch/>
        </p:blipFill>
        <p:spPr>
          <a:xfrm>
            <a:off x="7967880" y="1468080"/>
            <a:ext cx="2215800" cy="2070720"/>
          </a:xfrm>
          <a:prstGeom prst="rect">
            <a:avLst/>
          </a:prstGeom>
          <a:ln w="0">
            <a:noFill/>
          </a:ln>
        </p:spPr>
      </p:pic>
      <p:pic>
        <p:nvPicPr>
          <p:cNvPr id="335" name="Grafik 334"/>
          <p:cNvPicPr/>
          <p:nvPr/>
        </p:nvPicPr>
        <p:blipFill>
          <a:blip r:embed="rId3"/>
          <a:stretch/>
        </p:blipFill>
        <p:spPr>
          <a:xfrm>
            <a:off x="8067960" y="3657600"/>
            <a:ext cx="2084760" cy="203724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dirty="0">
                <a:solidFill>
                  <a:schemeClr val="accent1"/>
                </a:solidFill>
                <a:latin typeface="Open Sans"/>
              </a:rPr>
              <a:t>Strahlteiler</a:t>
            </a:r>
            <a:endParaRPr lang="de-DE" sz="3200" b="0" strike="noStrike" spc="-1" dirty="0">
              <a:solidFill>
                <a:srgbClr val="000000"/>
              </a:solidFill>
              <a:latin typeface="Calibri"/>
            </a:endParaRPr>
          </a:p>
        </p:txBody>
      </p:sp>
      <p:sp>
        <p:nvSpPr>
          <p:cNvPr id="337"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7000"/>
              </a:lnSpc>
              <a:spcBef>
                <a:spcPts val="1199"/>
              </a:spcBef>
              <a:spcAft>
                <a:spcPts val="799"/>
              </a:spcAft>
              <a:buNone/>
              <a:tabLst>
                <a:tab pos="0" algn="l"/>
              </a:tabLst>
            </a:pPr>
            <a:r>
              <a:rPr lang="de-DE" sz="2400" b="1" u="sng" strike="noStrike" spc="-1" dirty="0">
                <a:solidFill>
                  <a:schemeClr val="accent1"/>
                </a:solidFill>
                <a:uFillTx/>
                <a:latin typeface="Open Sans"/>
                <a:ea typeface="Aptos"/>
              </a:rPr>
              <a:t>Aufgabe 1: </a:t>
            </a:r>
            <a:endParaRPr lang="de-DE" sz="2400" b="0" strike="noStrike" spc="-1" dirty="0">
              <a:solidFill>
                <a:srgbClr val="000000"/>
              </a:solidFill>
              <a:latin typeface="Calibri"/>
            </a:endParaRPr>
          </a:p>
          <a:p>
            <a:pPr indent="0" algn="just" defTabSz="914400">
              <a:lnSpc>
                <a:spcPct val="107000"/>
              </a:lnSpc>
              <a:spcBef>
                <a:spcPts val="1199"/>
              </a:spcBef>
              <a:spcAft>
                <a:spcPts val="799"/>
              </a:spcAft>
              <a:buNone/>
              <a:tabLst>
                <a:tab pos="0" algn="l"/>
              </a:tabLst>
            </a:pPr>
            <a:r>
              <a:rPr lang="de-DE" sz="2400" b="0" strike="noStrike" spc="-1" dirty="0">
                <a:solidFill>
                  <a:schemeClr val="accent1"/>
                </a:solidFill>
                <a:latin typeface="Open Sans"/>
                <a:ea typeface="Aptos"/>
              </a:rPr>
              <a:t>Führe den Versuch mit klassischem Licht am Strahlteiler durch und zeichne in die Skizze den Strahlengang ein. Vervollständige den Lückentext.</a:t>
            </a:r>
            <a:endParaRPr lang="de-DE" sz="2400" b="0" strike="noStrike" spc="-1" dirty="0">
              <a:solidFill>
                <a:srgbClr val="000000"/>
              </a:solidFill>
              <a:latin typeface="Calibri"/>
            </a:endParaRPr>
          </a:p>
        </p:txBody>
      </p:sp>
      <p:pic>
        <p:nvPicPr>
          <p:cNvPr id="3" name="Grafik 2">
            <a:extLst>
              <a:ext uri="{FF2B5EF4-FFF2-40B4-BE49-F238E27FC236}">
                <a16:creationId xmlns:a16="http://schemas.microsoft.com/office/drawing/2014/main" id="{A3BF26FF-6317-5FCE-34A7-0A654C91A806}"/>
              </a:ext>
            </a:extLst>
          </p:cNvPr>
          <p:cNvPicPr>
            <a:picLocks noChangeAspect="1"/>
          </p:cNvPicPr>
          <p:nvPr/>
        </p:nvPicPr>
        <p:blipFill>
          <a:blip r:embed="rId2"/>
          <a:stretch>
            <a:fillRect/>
          </a:stretch>
        </p:blipFill>
        <p:spPr>
          <a:xfrm>
            <a:off x="8011096" y="3255264"/>
            <a:ext cx="2482413" cy="2492692"/>
          </a:xfrm>
          <a:prstGeom prst="rect">
            <a:avLst/>
          </a:prstGeom>
        </p:spPr>
      </p:pic>
      <p:sp>
        <p:nvSpPr>
          <p:cNvPr id="6" name="Textfeld 5">
            <a:extLst>
              <a:ext uri="{FF2B5EF4-FFF2-40B4-BE49-F238E27FC236}">
                <a16:creationId xmlns:a16="http://schemas.microsoft.com/office/drawing/2014/main" id="{4E7C194A-7F7B-F1C8-7FEE-6CA3D0854A3F}"/>
              </a:ext>
            </a:extLst>
          </p:cNvPr>
          <p:cNvSpPr txBox="1"/>
          <p:nvPr/>
        </p:nvSpPr>
        <p:spPr>
          <a:xfrm>
            <a:off x="7446271" y="5747956"/>
            <a:ext cx="6094476" cy="369332"/>
          </a:xfrm>
          <a:prstGeom prst="rect">
            <a:avLst/>
          </a:prstGeom>
          <a:noFill/>
        </p:spPr>
        <p:txBody>
          <a:bodyPr wrap="square">
            <a:spAutoFit/>
          </a:bodyPr>
          <a:lstStyle/>
          <a:p>
            <a:r>
              <a:rPr lang="de-DE" dirty="0"/>
              <a:t>strahlteiler.quantensimulation.de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Strahlteiler</a:t>
            </a:r>
            <a:endParaRPr lang="de-DE" sz="3200" b="0" strike="noStrike" spc="-1">
              <a:solidFill>
                <a:srgbClr val="000000"/>
              </a:solidFill>
              <a:latin typeface="Calibri"/>
            </a:endParaRPr>
          </a:p>
        </p:txBody>
      </p:sp>
      <p:sp>
        <p:nvSpPr>
          <p:cNvPr id="341"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lgn="just" defTabSz="914400">
              <a:lnSpc>
                <a:spcPct val="107000"/>
              </a:lnSpc>
              <a:spcBef>
                <a:spcPts val="1199"/>
              </a:spcBef>
              <a:spcAft>
                <a:spcPts val="799"/>
              </a:spcAft>
              <a:buNone/>
              <a:tabLst>
                <a:tab pos="0" algn="l"/>
              </a:tabLst>
            </a:pPr>
            <a:r>
              <a:rPr lang="de-DE" sz="2000" b="1" strike="noStrike" spc="-1">
                <a:solidFill>
                  <a:schemeClr val="accent1"/>
                </a:solidFill>
                <a:latin typeface="Open Sans"/>
                <a:ea typeface="Aptos"/>
              </a:rPr>
              <a:t>Strahlteiler bestehen aus zwei </a:t>
            </a:r>
            <a:r>
              <a:rPr lang="de-DE" sz="2000" b="1" strike="noStrike" spc="-1">
                <a:solidFill>
                  <a:srgbClr val="00B050"/>
                </a:solidFill>
                <a:latin typeface="Open Sans"/>
                <a:ea typeface="Aptos"/>
              </a:rPr>
              <a:t>Prismen</a:t>
            </a:r>
            <a:r>
              <a:rPr lang="de-DE" sz="2000" b="1" strike="noStrike" spc="-1">
                <a:solidFill>
                  <a:schemeClr val="accent1"/>
                </a:solidFill>
                <a:latin typeface="Open Sans"/>
                <a:ea typeface="Aptos"/>
              </a:rPr>
              <a:t> und teilen das einfallende Licht in einen </a:t>
            </a:r>
            <a:r>
              <a:rPr lang="de-DE" sz="2000" b="1" strike="noStrike" spc="-1">
                <a:solidFill>
                  <a:srgbClr val="00B050"/>
                </a:solidFill>
                <a:latin typeface="Open Sans"/>
                <a:ea typeface="Aptos"/>
              </a:rPr>
              <a:t>reflektierten</a:t>
            </a:r>
            <a:r>
              <a:rPr lang="de-DE" sz="2000" b="1" strike="noStrike" spc="-1">
                <a:solidFill>
                  <a:schemeClr val="accent1"/>
                </a:solidFill>
                <a:latin typeface="Open Sans"/>
                <a:ea typeface="Aptos"/>
              </a:rPr>
              <a:t> Anteil und einen </a:t>
            </a:r>
            <a:r>
              <a:rPr lang="de-DE" sz="2000" b="1" strike="noStrike" spc="-1">
                <a:solidFill>
                  <a:srgbClr val="00B050"/>
                </a:solidFill>
                <a:latin typeface="Open Sans"/>
                <a:ea typeface="Aptos"/>
              </a:rPr>
              <a:t>transmittierten</a:t>
            </a:r>
            <a:r>
              <a:rPr lang="de-DE" sz="2000" b="1" strike="noStrike" spc="-1">
                <a:solidFill>
                  <a:schemeClr val="accent1"/>
                </a:solidFill>
                <a:latin typeface="Open Sans"/>
                <a:ea typeface="Aptos"/>
              </a:rPr>
              <a:t> Anteil, hier im Verhältnis 50/50.</a:t>
            </a:r>
            <a:endParaRPr lang="de-DE" sz="2000" b="0" strike="noStrike" spc="-1">
              <a:solidFill>
                <a:srgbClr val="000000"/>
              </a:solidFill>
              <a:latin typeface="Calibri"/>
            </a:endParaRPr>
          </a:p>
          <a:p>
            <a:pPr indent="0" defTabSz="914400">
              <a:lnSpc>
                <a:spcPct val="107000"/>
              </a:lnSpc>
              <a:spcBef>
                <a:spcPts val="1199"/>
              </a:spcBef>
              <a:spcAft>
                <a:spcPts val="799"/>
              </a:spcAft>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pic>
        <p:nvPicPr>
          <p:cNvPr id="342" name="Grafik 5"/>
          <p:cNvPicPr/>
          <p:nvPr/>
        </p:nvPicPr>
        <p:blipFill>
          <a:blip r:embed="rId2"/>
          <a:stretch/>
        </p:blipFill>
        <p:spPr>
          <a:xfrm>
            <a:off x="6246000" y="2683080"/>
            <a:ext cx="3778560" cy="2760840"/>
          </a:xfrm>
          <a:prstGeom prst="rect">
            <a:avLst/>
          </a:prstGeom>
          <a:ln w="0">
            <a:noFill/>
          </a:ln>
        </p:spPr>
      </p:pic>
      <p:sp>
        <p:nvSpPr>
          <p:cNvPr id="343" name="Textfeld 6"/>
          <p:cNvSpPr/>
          <p:nvPr/>
        </p:nvSpPr>
        <p:spPr>
          <a:xfrm>
            <a:off x="10145160" y="5264280"/>
            <a:ext cx="4068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[11]</a:t>
            </a:r>
            <a:endParaRPr lang="de-DE" sz="1000" b="0" strike="noStrike" spc="-1">
              <a:solidFill>
                <a:srgbClr val="000000"/>
              </a:solidFill>
              <a:latin typeface="Calibri"/>
            </a:endParaRPr>
          </a:p>
        </p:txBody>
      </p:sp>
      <p:pic>
        <p:nvPicPr>
          <p:cNvPr id="344" name="Grafik 9"/>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2568" t="13314" r="5493" b="2441"/>
          <a:stretch/>
        </p:blipFill>
        <p:spPr>
          <a:xfrm>
            <a:off x="2278080" y="2126520"/>
            <a:ext cx="3255480" cy="3965040"/>
          </a:xfrm>
          <a:prstGeom prst="rect">
            <a:avLst/>
          </a:prstGeom>
          <a:ln w="0">
            <a:noFill/>
          </a:ln>
        </p:spPr>
      </p:pic>
      <p:sp>
        <p:nvSpPr>
          <p:cNvPr id="345" name="Textfeld 10"/>
          <p:cNvSpPr/>
          <p:nvPr/>
        </p:nvSpPr>
        <p:spPr>
          <a:xfrm>
            <a:off x="5611680" y="5887080"/>
            <a:ext cx="4068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[10]</a:t>
            </a:r>
            <a:endParaRPr lang="de-DE" sz="1000" b="0" strike="noStrike" spc="-1">
              <a:solidFill>
                <a:srgbClr val="000000"/>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Wissenstest</a:t>
            </a:r>
            <a:endParaRPr lang="de-DE" sz="3200" b="0" strike="noStrike" spc="-1">
              <a:solidFill>
                <a:srgbClr val="000000"/>
              </a:solidFill>
              <a:latin typeface="Calibri"/>
            </a:endParaRPr>
          </a:p>
        </p:txBody>
      </p:sp>
      <p:sp>
        <p:nvSpPr>
          <p:cNvPr id="347"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spcBef>
                <a:spcPts val="1417"/>
              </a:spcBef>
              <a:buNone/>
            </a:pPr>
            <a:endParaRPr lang="de-DE" sz="1800" b="0" strike="noStrike" spc="-1">
              <a:solidFill>
                <a:srgbClr val="000000"/>
              </a:solidFill>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Wissenstest</a:t>
            </a:r>
            <a:endParaRPr lang="de-DE" sz="3200" b="0" strike="noStrike" spc="-1">
              <a:solidFill>
                <a:srgbClr val="000000"/>
              </a:solidFill>
              <a:latin typeface="Calibri"/>
            </a:endParaRPr>
          </a:p>
        </p:txBody>
      </p:sp>
      <p:sp>
        <p:nvSpPr>
          <p:cNvPr id="349"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0" strike="noStrike" spc="-1">
                <a:solidFill>
                  <a:schemeClr val="accent1"/>
                </a:solidFill>
                <a:latin typeface="Open Sans"/>
              </a:rPr>
              <a:t>Beschreibe, was in einem Detektor passiert, wenn ein Photon auf diesen trifft.</a:t>
            </a:r>
            <a:endParaRPr lang="de-DE" sz="2400" b="0" strike="noStrike" spc="-1">
              <a:solidFill>
                <a:srgbClr val="00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Wissenstest</a:t>
            </a:r>
            <a:endParaRPr lang="de-DE" sz="3200" b="0" strike="noStrike" spc="-1">
              <a:solidFill>
                <a:srgbClr val="000000"/>
              </a:solidFill>
              <a:latin typeface="Calibri"/>
            </a:endParaRPr>
          </a:p>
        </p:txBody>
      </p:sp>
      <p:sp>
        <p:nvSpPr>
          <p:cNvPr id="351"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0" strike="noStrike" spc="-1">
                <a:solidFill>
                  <a:schemeClr val="accent1"/>
                </a:solidFill>
                <a:latin typeface="Open Sans"/>
              </a:rPr>
              <a:t>Wenn ein Detektor klickt, was wissen wir dann?</a:t>
            </a:r>
            <a:endParaRPr lang="de-DE" sz="2400" b="0" strike="noStrike" spc="-1">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algn="ctr">
              <a:buNone/>
            </a:pPr>
            <a:endParaRPr lang="de-DE" sz="1800" b="0" strike="noStrike" spc="-1">
              <a:solidFill>
                <a:srgbClr val="000000"/>
              </a:solidFill>
              <a:latin typeface="Calibri"/>
            </a:endParaRPr>
          </a:p>
        </p:txBody>
      </p:sp>
      <p:sp>
        <p:nvSpPr>
          <p:cNvPr id="171"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spcBef>
                <a:spcPts val="1417"/>
              </a:spcBef>
              <a:buNone/>
            </a:pPr>
            <a:endParaRPr lang="de-DE" sz="1800" b="0" strike="noStrike" spc="-1">
              <a:solidFill>
                <a:srgbClr val="000000"/>
              </a:solidFill>
              <a:latin typeface="Calibri"/>
            </a:endParaRPr>
          </a:p>
        </p:txBody>
      </p:sp>
      <p:pic>
        <p:nvPicPr>
          <p:cNvPr id="172" name="Grafik 3"/>
          <p:cNvPicPr/>
          <p:nvPr/>
        </p:nvPicPr>
        <p:blipFill>
          <a:blip r:embed="rId2"/>
          <a:stretch/>
        </p:blipFill>
        <p:spPr>
          <a:xfrm>
            <a:off x="190800" y="3936240"/>
            <a:ext cx="6132600" cy="1818000"/>
          </a:xfrm>
          <a:prstGeom prst="rect">
            <a:avLst/>
          </a:prstGeom>
          <a:ln w="0">
            <a:noFill/>
          </a:ln>
        </p:spPr>
      </p:pic>
      <p:pic>
        <p:nvPicPr>
          <p:cNvPr id="173" name="Grafik 4"/>
          <p:cNvPicPr/>
          <p:nvPr/>
        </p:nvPicPr>
        <p:blipFill>
          <a:blip r:embed="rId3"/>
          <a:stretch/>
        </p:blipFill>
        <p:spPr>
          <a:xfrm>
            <a:off x="190800" y="576360"/>
            <a:ext cx="6036480" cy="3358440"/>
          </a:xfrm>
          <a:prstGeom prst="rect">
            <a:avLst/>
          </a:prstGeom>
          <a:ln w="0">
            <a:noFill/>
          </a:ln>
        </p:spPr>
      </p:pic>
      <p:pic>
        <p:nvPicPr>
          <p:cNvPr id="174" name="Grafik 5"/>
          <p:cNvPicPr/>
          <p:nvPr/>
        </p:nvPicPr>
        <p:blipFill>
          <a:blip r:embed="rId4"/>
          <a:stretch/>
        </p:blipFill>
        <p:spPr>
          <a:xfrm>
            <a:off x="6808320" y="489960"/>
            <a:ext cx="4669560" cy="1470600"/>
          </a:xfrm>
          <a:prstGeom prst="rect">
            <a:avLst/>
          </a:prstGeom>
          <a:ln w="0">
            <a:noFill/>
          </a:ln>
        </p:spPr>
      </p:pic>
      <p:pic>
        <p:nvPicPr>
          <p:cNvPr id="175" name="Grafik 6"/>
          <p:cNvPicPr/>
          <p:nvPr/>
        </p:nvPicPr>
        <p:blipFill>
          <a:blip r:embed="rId5"/>
          <a:stretch/>
        </p:blipFill>
        <p:spPr>
          <a:xfrm>
            <a:off x="6391080" y="2412000"/>
            <a:ext cx="5608800" cy="1760760"/>
          </a:xfrm>
          <a:prstGeom prst="rect">
            <a:avLst/>
          </a:prstGeom>
          <a:ln w="0">
            <a:noFill/>
          </a:ln>
        </p:spPr>
      </p:pic>
      <p:sp>
        <p:nvSpPr>
          <p:cNvPr id="176" name="Textfeld 7"/>
          <p:cNvSpPr/>
          <p:nvPr/>
        </p:nvSpPr>
        <p:spPr>
          <a:xfrm>
            <a:off x="5797080" y="570636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[2]</a:t>
            </a:r>
            <a:endParaRPr lang="de-DE" sz="1000" b="0" strike="noStrike" spc="-1">
              <a:solidFill>
                <a:srgbClr val="000000"/>
              </a:solidFill>
              <a:latin typeface="Calibri"/>
            </a:endParaRPr>
          </a:p>
        </p:txBody>
      </p:sp>
      <p:sp>
        <p:nvSpPr>
          <p:cNvPr id="177" name="Textfeld 8"/>
          <p:cNvSpPr/>
          <p:nvPr/>
        </p:nvSpPr>
        <p:spPr>
          <a:xfrm>
            <a:off x="11353680" y="405108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[3]</a:t>
            </a:r>
            <a:endParaRPr lang="de-DE" sz="1000" b="0" strike="noStrike" spc="-1">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Wissenstest</a:t>
            </a:r>
            <a:endParaRPr lang="de-DE" sz="3200" b="0" strike="noStrike" spc="-1">
              <a:solidFill>
                <a:srgbClr val="000000"/>
              </a:solidFill>
              <a:latin typeface="Calibri"/>
            </a:endParaRPr>
          </a:p>
        </p:txBody>
      </p:sp>
      <p:sp>
        <p:nvSpPr>
          <p:cNvPr id="353"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lgn="just" defTabSz="914400">
              <a:lnSpc>
                <a:spcPct val="100000"/>
              </a:lnSpc>
              <a:spcBef>
                <a:spcPts val="1199"/>
              </a:spcBef>
              <a:buNone/>
              <a:tabLst>
                <a:tab pos="0" algn="l"/>
              </a:tabLst>
            </a:pPr>
            <a:r>
              <a:rPr lang="de-DE" sz="2400" b="0" strike="noStrike" spc="-1">
                <a:solidFill>
                  <a:schemeClr val="accent1"/>
                </a:solidFill>
                <a:latin typeface="Open Sans"/>
              </a:rPr>
              <a:t>Worin liegt der große Nutzen der Koinzidenzmethode?</a:t>
            </a:r>
            <a:endParaRPr lang="de-DE" sz="2400" b="0" strike="noStrike" spc="-1">
              <a:solidFill>
                <a:srgbClr val="000000"/>
              </a:solidFill>
              <a:latin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Quellen</a:t>
            </a:r>
            <a:endParaRPr lang="de-DE" sz="3200" b="0" strike="noStrike" spc="-1">
              <a:solidFill>
                <a:srgbClr val="000000"/>
              </a:solidFill>
              <a:latin typeface="Calibri"/>
            </a:endParaRPr>
          </a:p>
        </p:txBody>
      </p:sp>
      <p:sp>
        <p:nvSpPr>
          <p:cNvPr id="355" name="PlaceHolder 2"/>
          <p:cNvSpPr>
            <a:spLocks noGrp="1"/>
          </p:cNvSpPr>
          <p:nvPr>
            <p:ph/>
          </p:nvPr>
        </p:nvSpPr>
        <p:spPr>
          <a:xfrm>
            <a:off x="874800" y="1122120"/>
            <a:ext cx="10579320" cy="4343400"/>
          </a:xfrm>
          <a:prstGeom prst="rect">
            <a:avLst/>
          </a:prstGeom>
          <a:noFill/>
          <a:ln w="0">
            <a:noFill/>
          </a:ln>
        </p:spPr>
        <p:txBody>
          <a:bodyPr lIns="0" tIns="0" rIns="0" bIns="0" anchor="t">
            <a:noAutofit/>
          </a:bodyPr>
          <a:lstStyle/>
          <a:p>
            <a:pPr indent="0" defTabSz="914400">
              <a:lnSpc>
                <a:spcPct val="100000"/>
              </a:lnSpc>
              <a:spcBef>
                <a:spcPts val="601"/>
              </a:spcBef>
              <a:buNone/>
              <a:tabLst>
                <a:tab pos="0" algn="l"/>
              </a:tabLst>
            </a:pPr>
            <a:r>
              <a:rPr lang="de-DE" sz="1200" b="0" strike="noStrike" spc="-1" dirty="0">
                <a:solidFill>
                  <a:schemeClr val="accent1"/>
                </a:solidFill>
                <a:latin typeface="Open Sans"/>
              </a:rPr>
              <a:t>[1]:  Sabrina Patsch (2019): Geknackte Welt: Wenn Quantencomputer alles entschlüsseln, [online] </a:t>
            </a:r>
            <a:r>
              <a:rPr lang="de-DE" sz="1200" b="0" u="sng" strike="noStrike" spc="-1" dirty="0">
                <a:solidFill>
                  <a:schemeClr val="accent1"/>
                </a:solidFill>
                <a:uFillTx/>
                <a:latin typeface="Open Sans"/>
                <a:hlinkClick r:id="rId2"/>
              </a:rPr>
              <a:t>https://www.tagesspiegel.de/wissen/geknackte-welt-wenn-quantencomputer-alles-entschlusseln-10448962.html</a:t>
            </a:r>
            <a:r>
              <a:rPr lang="de-DE" sz="1200" b="0" strike="noStrike" spc="-1" dirty="0">
                <a:solidFill>
                  <a:schemeClr val="accent1"/>
                </a:solidFill>
                <a:latin typeface="Open Sans"/>
              </a:rPr>
              <a:t> [abgerufen am 18.6.2024]</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a:t>
            </a:r>
            <a:r>
              <a:rPr lang="de-DE" sz="1200" b="0" strike="noStrike" spc="-1">
                <a:solidFill>
                  <a:schemeClr val="accent1"/>
                </a:solidFill>
                <a:latin typeface="Open Sans"/>
              </a:rPr>
              <a:t>2]: unbekannter </a:t>
            </a:r>
            <a:r>
              <a:rPr lang="de-DE" sz="1200" b="0" strike="noStrike" spc="-1" dirty="0">
                <a:solidFill>
                  <a:schemeClr val="accent1"/>
                </a:solidFill>
                <a:latin typeface="Open Sans"/>
              </a:rPr>
              <a:t>Autor (2018):Quantenkryptographie ist bereit für das Netz, [online] </a:t>
            </a:r>
            <a:r>
              <a:rPr lang="de-DE" sz="1200" b="0" u="sng" strike="noStrike" spc="-1" dirty="0">
                <a:solidFill>
                  <a:schemeClr val="accent1"/>
                </a:solidFill>
                <a:uFillTx/>
                <a:latin typeface="Open Sans"/>
                <a:hlinkClick r:id="rId3"/>
              </a:rPr>
              <a:t>https://www.oeaw.ac.at/oeaw/presse/nachrichten/quantenkryptographie</a:t>
            </a:r>
            <a:r>
              <a:rPr lang="de-DE" sz="1200" b="0" strike="noStrike" spc="-1" dirty="0">
                <a:solidFill>
                  <a:schemeClr val="accent1"/>
                </a:solidFill>
                <a:latin typeface="Open Sans"/>
              </a:rPr>
              <a:t> [abgerufen am 18.6.2024]</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[3]: Frank Wunderlich-Pfeiffer (2022): Europa plant 2024 eigenen Quantenkryptografie-Satelliten, [online]  </a:t>
            </a:r>
            <a:r>
              <a:rPr lang="de-DE" sz="1200" b="0" u="sng" strike="noStrike" spc="-1" dirty="0">
                <a:solidFill>
                  <a:schemeClr val="accent1"/>
                </a:solidFill>
                <a:uFillTx/>
                <a:latin typeface="Open Sans"/>
                <a:hlinkClick r:id="rId4"/>
              </a:rPr>
              <a:t>https://www.golem.de/news/kryptographie-europa-plant-2024-eigenen-quantenkryptographie-satelliten-2210-169000.html</a:t>
            </a:r>
            <a:r>
              <a:rPr lang="de-DE" sz="1200" b="0" strike="noStrike" spc="-1" dirty="0">
                <a:solidFill>
                  <a:schemeClr val="accent1"/>
                </a:solidFill>
                <a:latin typeface="Open Sans"/>
              </a:rPr>
              <a:t> [abgerufen am 18.6.2024]</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[6]: eigene Erstellung, nach Idee aus Physik am Friedrich-Gymnasium Freiburg (2023): Quantenphysik: Koinzidenz - Präparation eines einzelnen Photons. YouTube. </a:t>
            </a:r>
            <a:r>
              <a:rPr lang="de-DE" sz="1200" b="0" u="sng" strike="noStrike" spc="-1" dirty="0">
                <a:solidFill>
                  <a:schemeClr val="accent1"/>
                </a:solidFill>
                <a:uFillTx/>
                <a:latin typeface="Open Sans"/>
                <a:hlinkClick r:id="rId5"/>
              </a:rPr>
              <a:t>https://www.youtube.com/watch?v=TLc7_czd01M&amp;t=250s</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[5]: Rainer Müller; Franziska Greinert (2023): Quantentechnologien. Berlin, Boston: De Gruyter Studium,  S. 18</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[7]: nach Idee aus Phillip </a:t>
            </a:r>
            <a:r>
              <a:rPr lang="de-DE" sz="1200" b="0" strike="noStrike" spc="-1" dirty="0" err="1">
                <a:solidFill>
                  <a:schemeClr val="accent1"/>
                </a:solidFill>
                <a:latin typeface="Open Sans"/>
              </a:rPr>
              <a:t>Bitzenbauer</a:t>
            </a:r>
            <a:r>
              <a:rPr lang="de-DE" sz="1200" b="0" strike="noStrike" spc="-1" dirty="0">
                <a:solidFill>
                  <a:schemeClr val="accent1"/>
                </a:solidFill>
                <a:latin typeface="Open Sans"/>
              </a:rPr>
              <a:t> (2020): Quantenoptik an Schulen. Studie im Mixed-Methods Design zur Evaluation des Erlanger Unterrichtskonzepts zur Quantenoptik. Berlin: Logos Verlag, S. 286</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[8]:  Phillip </a:t>
            </a:r>
            <a:r>
              <a:rPr lang="de-DE" sz="1200" b="0" strike="noStrike" spc="-1" dirty="0" err="1">
                <a:solidFill>
                  <a:schemeClr val="accent1"/>
                </a:solidFill>
                <a:latin typeface="Open Sans"/>
              </a:rPr>
              <a:t>Bitzenbauer</a:t>
            </a:r>
            <a:r>
              <a:rPr lang="de-DE" sz="1200" b="0" strike="noStrike" spc="-1" dirty="0">
                <a:solidFill>
                  <a:schemeClr val="accent1"/>
                </a:solidFill>
                <a:latin typeface="Open Sans"/>
              </a:rPr>
              <a:t> (2020): Quantenoptik an Schulen. Studie im Mixed-Methods Design zur Evaluation des Erlanger Unterrichtskonzepts zur Quantenoptik. Berlin: Logos Verlag, S. 284</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[9]: Phillip </a:t>
            </a:r>
            <a:r>
              <a:rPr lang="de-DE" sz="1200" b="0" strike="noStrike" spc="-1" dirty="0" err="1">
                <a:solidFill>
                  <a:schemeClr val="accent1"/>
                </a:solidFill>
                <a:latin typeface="Open Sans"/>
              </a:rPr>
              <a:t>Bitzenbauer</a:t>
            </a:r>
            <a:r>
              <a:rPr lang="de-DE" sz="1200" b="0" strike="noStrike" spc="-1" dirty="0">
                <a:solidFill>
                  <a:schemeClr val="accent1"/>
                </a:solidFill>
                <a:latin typeface="Open Sans"/>
              </a:rPr>
              <a:t> (2020): Quantenoptik an Schulen. Studie im Mixed-Methods Design zur Evaluation des Erlanger Unterrichtskonzepts zur Quantenoptik. Berlin: Logos Verlag, S. 285; von </a:t>
            </a:r>
            <a:r>
              <a:rPr lang="de-DE" sz="1200" b="0" strike="noStrike" spc="-1" dirty="0" err="1">
                <a:solidFill>
                  <a:schemeClr val="accent1"/>
                </a:solidFill>
                <a:latin typeface="Open Sans"/>
              </a:rPr>
              <a:t>Standfuß</a:t>
            </a:r>
            <a:r>
              <a:rPr lang="de-DE" sz="1200" b="0" strike="noStrike" spc="-1" dirty="0">
                <a:solidFill>
                  <a:schemeClr val="accent1"/>
                </a:solidFill>
                <a:latin typeface="Open Sans"/>
              </a:rPr>
              <a:t> adaptiert und ergänzt</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[10]: eigene Aufnahme</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r>
              <a:rPr lang="de-DE" sz="1200" b="0" strike="noStrike" spc="-1" dirty="0">
                <a:solidFill>
                  <a:schemeClr val="accent1"/>
                </a:solidFill>
                <a:latin typeface="Open Sans"/>
              </a:rPr>
              <a:t>[11]: Screenshot aus Simulation</a:t>
            </a:r>
            <a:endParaRPr lang="de-DE" sz="1200" b="0" strike="noStrike" spc="-1" dirty="0">
              <a:solidFill>
                <a:srgbClr val="000000"/>
              </a:solidFill>
              <a:latin typeface="Calibri"/>
            </a:endParaRPr>
          </a:p>
          <a:p>
            <a:pPr indent="0" defTabSz="914400">
              <a:lnSpc>
                <a:spcPct val="100000"/>
              </a:lnSpc>
              <a:spcBef>
                <a:spcPts val="601"/>
              </a:spcBef>
              <a:buNone/>
              <a:tabLst>
                <a:tab pos="0" algn="l"/>
              </a:tabLst>
            </a:pPr>
            <a:endParaRPr lang="de-DE" sz="1600" b="0" strike="noStrike" spc="-1" dirty="0">
              <a:solidFill>
                <a:srgbClr val="000000"/>
              </a:solidFill>
              <a:latin typeface="Calibri"/>
            </a:endParaRPr>
          </a:p>
          <a:p>
            <a:pPr indent="0" defTabSz="914400">
              <a:lnSpc>
                <a:spcPct val="100000"/>
              </a:lnSpc>
              <a:spcBef>
                <a:spcPts val="601"/>
              </a:spcBef>
              <a:buNone/>
              <a:tabLst>
                <a:tab pos="0" algn="l"/>
              </a:tabLst>
            </a:pPr>
            <a:endParaRPr lang="de-DE" sz="1600" b="0" strike="noStrike" spc="-1" dirty="0">
              <a:solidFill>
                <a:srgbClr val="000000"/>
              </a:solidFill>
              <a:latin typeface="Calibri"/>
            </a:endParaRPr>
          </a:p>
          <a:p>
            <a:pPr indent="0" defTabSz="914400">
              <a:lnSpc>
                <a:spcPct val="100000"/>
              </a:lnSpc>
              <a:spcBef>
                <a:spcPts val="601"/>
              </a:spcBef>
              <a:buNone/>
              <a:tabLst>
                <a:tab pos="0" algn="l"/>
              </a:tabLst>
            </a:pPr>
            <a:endParaRPr lang="de-DE" sz="16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algn="ctr">
              <a:buNone/>
            </a:pPr>
            <a:endParaRPr lang="de-DE" sz="1800" b="0" strike="noStrike" spc="-1">
              <a:solidFill>
                <a:srgbClr val="000000"/>
              </a:solidFill>
              <a:latin typeface="Calibri"/>
            </a:endParaRPr>
          </a:p>
        </p:txBody>
      </p:sp>
      <p:sp>
        <p:nvSpPr>
          <p:cNvPr id="179"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spcBef>
                <a:spcPts val="1417"/>
              </a:spcBef>
              <a:buNone/>
            </a:pPr>
            <a:endParaRPr lang="de-DE" sz="1800" b="0" strike="noStrike" spc="-1">
              <a:solidFill>
                <a:srgbClr val="000000"/>
              </a:solidFill>
              <a:latin typeface="Calibri"/>
            </a:endParaRPr>
          </a:p>
        </p:txBody>
      </p:sp>
      <p:pic>
        <p:nvPicPr>
          <p:cNvPr id="180" name="Grafik 3"/>
          <p:cNvPicPr/>
          <p:nvPr/>
        </p:nvPicPr>
        <p:blipFill>
          <a:blip r:embed="rId2"/>
          <a:stretch/>
        </p:blipFill>
        <p:spPr>
          <a:xfrm>
            <a:off x="190800" y="3936240"/>
            <a:ext cx="6132600" cy="1818000"/>
          </a:xfrm>
          <a:prstGeom prst="rect">
            <a:avLst/>
          </a:prstGeom>
          <a:ln w="0">
            <a:noFill/>
          </a:ln>
        </p:spPr>
      </p:pic>
      <p:pic>
        <p:nvPicPr>
          <p:cNvPr id="181" name="Grafik 4"/>
          <p:cNvPicPr/>
          <p:nvPr/>
        </p:nvPicPr>
        <p:blipFill>
          <a:blip r:embed="rId3"/>
          <a:stretch/>
        </p:blipFill>
        <p:spPr>
          <a:xfrm>
            <a:off x="190800" y="576360"/>
            <a:ext cx="6036480" cy="3358440"/>
          </a:xfrm>
          <a:prstGeom prst="rect">
            <a:avLst/>
          </a:prstGeom>
          <a:ln w="0">
            <a:noFill/>
          </a:ln>
        </p:spPr>
      </p:pic>
      <p:pic>
        <p:nvPicPr>
          <p:cNvPr id="182" name="Grafik 5"/>
          <p:cNvPicPr/>
          <p:nvPr/>
        </p:nvPicPr>
        <p:blipFill>
          <a:blip r:embed="rId4"/>
          <a:stretch/>
        </p:blipFill>
        <p:spPr>
          <a:xfrm>
            <a:off x="6808320" y="489960"/>
            <a:ext cx="4669560" cy="1470600"/>
          </a:xfrm>
          <a:prstGeom prst="rect">
            <a:avLst/>
          </a:prstGeom>
          <a:ln w="0">
            <a:noFill/>
          </a:ln>
        </p:spPr>
      </p:pic>
      <p:pic>
        <p:nvPicPr>
          <p:cNvPr id="183" name="Grafik 6"/>
          <p:cNvPicPr/>
          <p:nvPr/>
        </p:nvPicPr>
        <p:blipFill>
          <a:blip r:embed="rId5"/>
          <a:stretch/>
        </p:blipFill>
        <p:spPr>
          <a:xfrm>
            <a:off x="6391080" y="2412000"/>
            <a:ext cx="5608800" cy="1760760"/>
          </a:xfrm>
          <a:prstGeom prst="rect">
            <a:avLst/>
          </a:prstGeom>
          <a:ln w="0">
            <a:noFill/>
          </a:ln>
        </p:spPr>
      </p:pic>
      <p:sp>
        <p:nvSpPr>
          <p:cNvPr id="184" name="Textfeld 7"/>
          <p:cNvSpPr/>
          <p:nvPr/>
        </p:nvSpPr>
        <p:spPr>
          <a:xfrm>
            <a:off x="5797080" y="570636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[2]</a:t>
            </a:r>
            <a:endParaRPr lang="de-DE" sz="1000" b="0" strike="noStrike" spc="-1">
              <a:solidFill>
                <a:srgbClr val="000000"/>
              </a:solidFill>
              <a:latin typeface="Calibri"/>
            </a:endParaRPr>
          </a:p>
        </p:txBody>
      </p:sp>
      <p:sp>
        <p:nvSpPr>
          <p:cNvPr id="185" name="Textfeld 8"/>
          <p:cNvSpPr/>
          <p:nvPr/>
        </p:nvSpPr>
        <p:spPr>
          <a:xfrm>
            <a:off x="11353680" y="405108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[3]</a:t>
            </a:r>
            <a:endParaRPr lang="de-DE" sz="1000" b="0" strike="noStrike" spc="-1">
              <a:solidFill>
                <a:srgbClr val="000000"/>
              </a:solidFill>
              <a:latin typeface="Calibri"/>
            </a:endParaRPr>
          </a:p>
        </p:txBody>
      </p:sp>
      <p:sp>
        <p:nvSpPr>
          <p:cNvPr id="186" name="Ellipse 9"/>
          <p:cNvSpPr/>
          <p:nvPr/>
        </p:nvSpPr>
        <p:spPr>
          <a:xfrm>
            <a:off x="1503000" y="828000"/>
            <a:ext cx="2225880" cy="34272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187" name="Ellipse 10"/>
          <p:cNvSpPr/>
          <p:nvPr/>
        </p:nvSpPr>
        <p:spPr>
          <a:xfrm>
            <a:off x="4345560" y="4971240"/>
            <a:ext cx="703080" cy="34272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188" name="Ellipse 11"/>
          <p:cNvSpPr/>
          <p:nvPr/>
        </p:nvSpPr>
        <p:spPr>
          <a:xfrm>
            <a:off x="3601080" y="5151600"/>
            <a:ext cx="743400" cy="34272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189" name="Ellipse 12"/>
          <p:cNvSpPr/>
          <p:nvPr/>
        </p:nvSpPr>
        <p:spPr>
          <a:xfrm>
            <a:off x="8451360" y="2674440"/>
            <a:ext cx="1913400" cy="34272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
        <p:nvSpPr>
          <p:cNvPr id="190" name="Ellipse 13"/>
          <p:cNvSpPr/>
          <p:nvPr/>
        </p:nvSpPr>
        <p:spPr>
          <a:xfrm>
            <a:off x="8800560" y="3108960"/>
            <a:ext cx="803880" cy="34272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Einführung</a:t>
            </a:r>
            <a:endParaRPr lang="de-DE" sz="3200" b="0" strike="noStrike" spc="-1">
              <a:solidFill>
                <a:srgbClr val="000000"/>
              </a:solidFill>
              <a:latin typeface="Calibri"/>
            </a:endParaRPr>
          </a:p>
        </p:txBody>
      </p:sp>
      <p:sp>
        <p:nvSpPr>
          <p:cNvPr id="192"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endParaRPr lang="de-DE" sz="2800" b="0" strike="noStrike" spc="-1" dirty="0">
              <a:solidFill>
                <a:srgbClr val="000000"/>
              </a:solidFill>
              <a:latin typeface="Calibri"/>
            </a:endParaRPr>
          </a:p>
          <a:p>
            <a:pPr indent="0" defTabSz="914400">
              <a:lnSpc>
                <a:spcPct val="100000"/>
              </a:lnSpc>
              <a:spcBef>
                <a:spcPts val="1199"/>
              </a:spcBef>
              <a:buNone/>
              <a:tabLst>
                <a:tab pos="0" algn="l"/>
              </a:tabLst>
            </a:pPr>
            <a:endParaRPr lang="de-DE" sz="2800" b="0" strike="noStrike" spc="-1" dirty="0">
              <a:solidFill>
                <a:srgbClr val="000000"/>
              </a:solidFill>
              <a:latin typeface="Calibri"/>
            </a:endParaRPr>
          </a:p>
          <a:p>
            <a:pPr indent="0" defTabSz="914400">
              <a:lnSpc>
                <a:spcPct val="100000"/>
              </a:lnSpc>
              <a:spcBef>
                <a:spcPts val="1199"/>
              </a:spcBef>
              <a:buNone/>
              <a:tabLst>
                <a:tab pos="0" algn="l"/>
              </a:tabLst>
            </a:pPr>
            <a:endParaRPr lang="de-DE" spc="-1" dirty="0">
              <a:solidFill>
                <a:srgbClr val="000000"/>
              </a:solidFill>
              <a:latin typeface="Calibri"/>
            </a:endParaRPr>
          </a:p>
          <a:p>
            <a:pPr indent="0" defTabSz="914400">
              <a:lnSpc>
                <a:spcPct val="100000"/>
              </a:lnSpc>
              <a:spcBef>
                <a:spcPts val="1199"/>
              </a:spcBef>
              <a:buNone/>
              <a:tabLst>
                <a:tab pos="0" algn="l"/>
              </a:tabLst>
            </a:pPr>
            <a:r>
              <a:rPr lang="de-DE" sz="2800" b="1" strike="noStrike" spc="-1" dirty="0">
                <a:solidFill>
                  <a:schemeClr val="accent1"/>
                </a:solidFill>
                <a:latin typeface="Open Sans"/>
              </a:rPr>
              <a:t>Leitfrage 1:</a:t>
            </a:r>
            <a:endParaRPr lang="de-DE" sz="2800" b="0" strike="noStrike" spc="-1" dirty="0">
              <a:solidFill>
                <a:srgbClr val="000000"/>
              </a:solidFill>
              <a:latin typeface="Calibri"/>
            </a:endParaRPr>
          </a:p>
          <a:p>
            <a:pPr indent="0" defTabSz="914400">
              <a:lnSpc>
                <a:spcPct val="100000"/>
              </a:lnSpc>
              <a:spcBef>
                <a:spcPts val="1199"/>
              </a:spcBef>
              <a:buNone/>
              <a:tabLst>
                <a:tab pos="0" algn="l"/>
              </a:tabLst>
            </a:pPr>
            <a:r>
              <a:rPr lang="de-DE" sz="2800" b="1" strike="noStrike" spc="-1" dirty="0">
                <a:solidFill>
                  <a:schemeClr val="accent1"/>
                </a:solidFill>
                <a:latin typeface="Open Sans"/>
              </a:rPr>
              <a:t>Wie können Photonen detektiert werden?</a:t>
            </a:r>
            <a:endParaRPr lang="de-DE" sz="2800" b="0" strike="noStrike" spc="-1" dirty="0">
              <a:solidFill>
                <a:srgbClr val="000000"/>
              </a:solidFill>
              <a:latin typeface="Calibri"/>
            </a:endParaRPr>
          </a:p>
          <a:p>
            <a:pPr indent="0" defTabSz="914400">
              <a:lnSpc>
                <a:spcPct val="100000"/>
              </a:lnSpc>
              <a:spcBef>
                <a:spcPts val="1199"/>
              </a:spcBef>
              <a:buNone/>
              <a:tabLst>
                <a:tab pos="0" algn="l"/>
              </a:tabLst>
            </a:pPr>
            <a:endParaRPr lang="de-DE" sz="2800" b="0" strike="noStrike" spc="-1" dirty="0">
              <a:solidFill>
                <a:srgbClr val="000000"/>
              </a:solidFill>
              <a:latin typeface="Calibri"/>
            </a:endParaRPr>
          </a:p>
        </p:txBody>
      </p:sp>
      <p:sp>
        <p:nvSpPr>
          <p:cNvPr id="193" name="Rechteck 5"/>
          <p:cNvSpPr/>
          <p:nvPr/>
        </p:nvSpPr>
        <p:spPr>
          <a:xfrm>
            <a:off x="874800" y="1484280"/>
            <a:ext cx="10579320" cy="1163520"/>
          </a:xfrm>
          <a:prstGeom prst="rect">
            <a:avLst/>
          </a:prstGeom>
          <a:solidFill>
            <a:srgbClr val="E7E6E6"/>
          </a:solidFill>
          <a:ln w="12700">
            <a:solidFill>
              <a:srgbClr val="325490"/>
            </a:solidFill>
            <a:miter/>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822960">
              <a:lnSpc>
                <a:spcPct val="150000"/>
              </a:lnSpc>
            </a:pPr>
            <a:r>
              <a:rPr lang="de-DE" sz="2400" b="1" strike="noStrike" spc="-1">
                <a:solidFill>
                  <a:srgbClr val="000000"/>
                </a:solidFill>
                <a:latin typeface="Open Sans"/>
                <a:ea typeface="Calibri"/>
              </a:rPr>
              <a:t>Vorläufige Definition:</a:t>
            </a:r>
            <a:endParaRPr lang="de-DE" sz="2400" b="0" strike="noStrike" spc="-1">
              <a:solidFill>
                <a:srgbClr val="000000"/>
              </a:solidFill>
              <a:latin typeface="Calibri"/>
            </a:endParaRPr>
          </a:p>
          <a:p>
            <a:pPr defTabSz="822960">
              <a:lnSpc>
                <a:spcPct val="150000"/>
              </a:lnSpc>
            </a:pPr>
            <a:r>
              <a:rPr lang="de-DE" sz="2400" b="0" strike="noStrike" spc="-1">
                <a:solidFill>
                  <a:srgbClr val="000000"/>
                </a:solidFill>
                <a:latin typeface="Open Sans"/>
                <a:ea typeface="Calibri"/>
              </a:rPr>
              <a:t>Photonen sind Energieportionen </a:t>
            </a:r>
            <a:endParaRPr lang="de-DE" sz="2400" b="0" strike="noStrike" spc="-1">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Detektoren</a:t>
            </a:r>
            <a:endParaRPr lang="de-DE" sz="3200" b="0" strike="noStrike" spc="-1">
              <a:solidFill>
                <a:srgbClr val="000000"/>
              </a:solidFill>
              <a:latin typeface="Calibri"/>
            </a:endParaRPr>
          </a:p>
        </p:txBody>
      </p:sp>
      <p:sp>
        <p:nvSpPr>
          <p:cNvPr id="195"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a:solidFill>
                  <a:schemeClr val="accent1"/>
                </a:solidFill>
                <a:uFillTx/>
                <a:latin typeface="Open Sans"/>
              </a:rPr>
              <a:t>Aufgabe 1:</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Open Sans"/>
                <a:ea typeface="Open Sans"/>
              </a:rPr>
              <a:t>Ergänze die Tabelle zu den Detektoren mithilfe des Videos und der Schneelawinen-Analogie.</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graphicFrame>
        <p:nvGraphicFramePr>
          <p:cNvPr id="196" name="Tabelle 3"/>
          <p:cNvGraphicFramePr/>
          <p:nvPr/>
        </p:nvGraphicFramePr>
        <p:xfrm>
          <a:off x="2004840" y="2841120"/>
          <a:ext cx="8181720" cy="3240272"/>
        </p:xfrm>
        <a:graphic>
          <a:graphicData uri="http://schemas.openxmlformats.org/drawingml/2006/table">
            <a:tbl>
              <a:tblPr/>
              <a:tblGrid>
                <a:gridCol w="4076640">
                  <a:extLst>
                    <a:ext uri="{9D8B030D-6E8A-4147-A177-3AD203B41FA5}">
                      <a16:colId xmlns:a16="http://schemas.microsoft.com/office/drawing/2014/main" val="20000"/>
                    </a:ext>
                  </a:extLst>
                </a:gridCol>
                <a:gridCol w="4105080">
                  <a:extLst>
                    <a:ext uri="{9D8B030D-6E8A-4147-A177-3AD203B41FA5}">
                      <a16:colId xmlns:a16="http://schemas.microsoft.com/office/drawing/2014/main" val="20001"/>
                    </a:ext>
                  </a:extLst>
                </a:gridCol>
              </a:tblGrid>
              <a:tr h="318240">
                <a:tc>
                  <a:txBody>
                    <a:bodyPr/>
                    <a:lstStyle/>
                    <a:p>
                      <a:pPr defTabSz="914400">
                        <a:lnSpc>
                          <a:spcPct val="107000"/>
                        </a:lnSpc>
                        <a:spcAft>
                          <a:spcPts val="799"/>
                        </a:spcAft>
                      </a:pPr>
                      <a:r>
                        <a:rPr lang="de-DE" sz="1800" b="1" strike="noStrike" spc="-1">
                          <a:solidFill>
                            <a:schemeClr val="dk1"/>
                          </a:solidFill>
                          <a:latin typeface="Open Sans"/>
                        </a:rPr>
                        <a:t>Lawinen-Diode</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6">
                        <a:lumMod val="20000"/>
                        <a:lumOff val="80000"/>
                      </a:schemeClr>
                    </a:solidFill>
                  </a:tcPr>
                </a:tc>
                <a:tc>
                  <a:txBody>
                    <a:bodyPr/>
                    <a:lstStyle/>
                    <a:p>
                      <a:pPr defTabSz="914400">
                        <a:lnSpc>
                          <a:spcPct val="107000"/>
                        </a:lnSpc>
                        <a:spcAft>
                          <a:spcPts val="799"/>
                        </a:spcAft>
                      </a:pPr>
                      <a:r>
                        <a:rPr lang="de-DE" sz="1800" b="1" strike="noStrike" spc="-1">
                          <a:solidFill>
                            <a:schemeClr val="dk1"/>
                          </a:solidFill>
                          <a:latin typeface="Open Sans"/>
                        </a:rPr>
                        <a:t>Schneelawine</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6">
                        <a:lumMod val="20000"/>
                        <a:lumOff val="80000"/>
                      </a:schemeClr>
                    </a:solidFill>
                  </a:tcPr>
                </a:tc>
                <a:extLst>
                  <a:ext uri="{0D108BD9-81ED-4DB2-BD59-A6C34878D82A}">
                    <a16:rowId xmlns:a16="http://schemas.microsoft.com/office/drawing/2014/main" val="10000"/>
                  </a:ext>
                </a:extLst>
              </a:tr>
              <a:tr h="649080">
                <a:tc>
                  <a:txBody>
                    <a:bodyPr/>
                    <a:lstStyle/>
                    <a:p>
                      <a:pPr defTabSz="914400">
                        <a:lnSpc>
                          <a:spcPct val="107000"/>
                        </a:lnSpc>
                        <a:spcAft>
                          <a:spcPts val="799"/>
                        </a:spcAft>
                      </a:pPr>
                      <a:r>
                        <a:rPr lang="de-DE" sz="1800" b="0" strike="noStrike" spc="-1">
                          <a:solidFill>
                            <a:schemeClr val="dk1"/>
                          </a:solidFill>
                          <a:latin typeface="Open Sans"/>
                        </a:rPr>
                        <a:t>Ladungen auf hohem elektrischem Potential</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800" b="0" strike="noStrike" spc="-1">
                          <a:solidFill>
                            <a:schemeClr val="dk1"/>
                          </a:solidFill>
                          <a:latin typeface="Open Sans"/>
                        </a:rPr>
                        <a:t>Ansammlung von Schnee auf Hügel</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1"/>
                  </a:ext>
                </a:extLst>
              </a:tr>
              <a:tr h="979920">
                <a:tc>
                  <a:txBody>
                    <a:bodyPr/>
                    <a:lstStyle/>
                    <a:p>
                      <a:pPr defTabSz="914400">
                        <a:lnSpc>
                          <a:spcPct val="107000"/>
                        </a:lnSpc>
                        <a:spcAft>
                          <a:spcPts val="799"/>
                        </a:spcAft>
                      </a:pPr>
                      <a:r>
                        <a:rPr lang="de-DE" sz="1800" b="0" strike="noStrike" spc="-1">
                          <a:solidFill>
                            <a:schemeClr val="dk1"/>
                          </a:solidFill>
                          <a:latin typeface="Open Sans"/>
                        </a:rPr>
                        <a:t> </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800" b="0" strike="noStrike" spc="-1">
                          <a:solidFill>
                            <a:schemeClr val="dk1"/>
                          </a:solidFill>
                          <a:latin typeface="Open Sans"/>
                        </a:rPr>
                        <a:t>Schneemasse wird durch kleine mechanische Störung in Bewegung versetzt</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2"/>
                  </a:ext>
                </a:extLst>
              </a:tr>
              <a:tr h="649080">
                <a:tc>
                  <a:txBody>
                    <a:bodyPr/>
                    <a:lstStyle/>
                    <a:p>
                      <a:pPr defTabSz="914400">
                        <a:lnSpc>
                          <a:spcPct val="107000"/>
                        </a:lnSpc>
                        <a:spcAft>
                          <a:spcPts val="799"/>
                        </a:spcAft>
                      </a:pPr>
                      <a:r>
                        <a:rPr lang="de-DE" sz="1800" b="0" strike="noStrike" spc="-1">
                          <a:solidFill>
                            <a:schemeClr val="dk1"/>
                          </a:solidFill>
                          <a:latin typeface="Open Sans"/>
                        </a:rPr>
                        <a:t>Freigesetze Elektronen setzen wiederum Elektronen frei</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800" b="0" strike="noStrike" spc="-1">
                          <a:solidFill>
                            <a:schemeClr val="dk1"/>
                          </a:solidFill>
                          <a:latin typeface="Open Sans"/>
                        </a:rPr>
                        <a:t> </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3"/>
                  </a:ext>
                </a:extLst>
              </a:tr>
              <a:tr h="558360">
                <a:tc>
                  <a:txBody>
                    <a:bodyPr/>
                    <a:lstStyle/>
                    <a:p>
                      <a:pPr defTabSz="914400">
                        <a:lnSpc>
                          <a:spcPct val="107000"/>
                        </a:lnSpc>
                        <a:spcAft>
                          <a:spcPts val="799"/>
                        </a:spcAft>
                      </a:pPr>
                      <a:r>
                        <a:rPr lang="de-DE" sz="1800" b="1" strike="noStrike" spc="-1">
                          <a:solidFill>
                            <a:schemeClr val="dk1"/>
                          </a:solidFill>
                          <a:latin typeface="Open Sans"/>
                        </a:rPr>
                        <a:t> </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800" b="0" strike="noStrike" spc="-1">
                          <a:solidFill>
                            <a:schemeClr val="dk1"/>
                          </a:solidFill>
                          <a:latin typeface="Open Sans"/>
                        </a:rPr>
                        <a:t>spontaner, kleinerer Schneeabgang</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4"/>
                  </a:ext>
                </a:extLst>
              </a:tr>
            </a:tbl>
          </a:graphicData>
        </a:graphic>
      </p:graphicFrame>
      <p:sp>
        <p:nvSpPr>
          <p:cNvPr id="197" name="Textfeld 4"/>
          <p:cNvSpPr/>
          <p:nvPr/>
        </p:nvSpPr>
        <p:spPr>
          <a:xfrm>
            <a:off x="10190160" y="587376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[8]</a:t>
            </a:r>
            <a:endParaRPr lang="de-DE" sz="1000" b="0" strike="noStrike" spc="-1">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Detektoren</a:t>
            </a:r>
            <a:endParaRPr lang="de-DE" sz="3200" b="0" strike="noStrike" spc="-1">
              <a:solidFill>
                <a:srgbClr val="000000"/>
              </a:solidFill>
              <a:latin typeface="Calibri"/>
            </a:endParaRPr>
          </a:p>
        </p:txBody>
      </p:sp>
      <p:sp>
        <p:nvSpPr>
          <p:cNvPr id="199"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a:solidFill>
                  <a:schemeClr val="accent1"/>
                </a:solidFill>
                <a:uFillTx/>
                <a:latin typeface="Open Sans"/>
              </a:rPr>
              <a:t>Aufgabe 1:</a:t>
            </a:r>
            <a:endParaRPr lang="de-DE" sz="2400" b="0" strike="noStrike" spc="-1">
              <a:solidFill>
                <a:srgbClr val="000000"/>
              </a:solidFill>
              <a:latin typeface="Calibri"/>
            </a:endParaRPr>
          </a:p>
          <a:p>
            <a:pPr indent="0" defTabSz="914400">
              <a:lnSpc>
                <a:spcPct val="100000"/>
              </a:lnSpc>
              <a:spcBef>
                <a:spcPts val="1199"/>
              </a:spcBef>
              <a:buNone/>
              <a:tabLst>
                <a:tab pos="0" algn="l"/>
              </a:tabLst>
            </a:pPr>
            <a:r>
              <a:rPr lang="de-DE" sz="2400" b="0" strike="noStrike" spc="-1">
                <a:solidFill>
                  <a:schemeClr val="accent1"/>
                </a:solidFill>
                <a:latin typeface="Open Sans"/>
                <a:ea typeface="Open Sans"/>
              </a:rPr>
              <a:t>Ergänze die Tabelle zu den Detektoren mithilfe des Videos und der Schneelawinen-Analogie.</a:t>
            </a:r>
            <a:endParaRPr lang="de-DE" sz="2400" b="0" strike="noStrike" spc="-1">
              <a:solidFill>
                <a:srgbClr val="000000"/>
              </a:solidFill>
              <a:latin typeface="Calibri"/>
            </a:endParaRPr>
          </a:p>
          <a:p>
            <a:pPr indent="0" defTabSz="914400">
              <a:lnSpc>
                <a:spcPct val="100000"/>
              </a:lnSpc>
              <a:spcBef>
                <a:spcPts val="1199"/>
              </a:spcBef>
              <a:buNone/>
              <a:tabLst>
                <a:tab pos="0" algn="l"/>
              </a:tabLst>
            </a:pPr>
            <a:endParaRPr lang="de-DE" sz="1800" b="0" strike="noStrike" spc="-1">
              <a:solidFill>
                <a:srgbClr val="000000"/>
              </a:solidFill>
              <a:latin typeface="Calibri"/>
            </a:endParaRPr>
          </a:p>
          <a:p>
            <a:pPr indent="0" defTabSz="914400">
              <a:lnSpc>
                <a:spcPct val="100000"/>
              </a:lnSpc>
              <a:spcBef>
                <a:spcPts val="1199"/>
              </a:spcBef>
              <a:buNone/>
              <a:tabLst>
                <a:tab pos="0" algn="l"/>
              </a:tabLst>
            </a:pPr>
            <a:endParaRPr lang="de-DE" sz="1600" b="0" strike="noStrike" spc="-1">
              <a:solidFill>
                <a:srgbClr val="000000"/>
              </a:solidFill>
              <a:latin typeface="Calibri"/>
            </a:endParaRPr>
          </a:p>
        </p:txBody>
      </p:sp>
      <p:graphicFrame>
        <p:nvGraphicFramePr>
          <p:cNvPr id="200" name="Tabelle 3"/>
          <p:cNvGraphicFramePr/>
          <p:nvPr/>
        </p:nvGraphicFramePr>
        <p:xfrm>
          <a:off x="2004840" y="2841120"/>
          <a:ext cx="8181720" cy="3257192"/>
        </p:xfrm>
        <a:graphic>
          <a:graphicData uri="http://schemas.openxmlformats.org/drawingml/2006/table">
            <a:tbl>
              <a:tblPr/>
              <a:tblGrid>
                <a:gridCol w="4076640">
                  <a:extLst>
                    <a:ext uri="{9D8B030D-6E8A-4147-A177-3AD203B41FA5}">
                      <a16:colId xmlns:a16="http://schemas.microsoft.com/office/drawing/2014/main" val="20000"/>
                    </a:ext>
                  </a:extLst>
                </a:gridCol>
                <a:gridCol w="4105080">
                  <a:extLst>
                    <a:ext uri="{9D8B030D-6E8A-4147-A177-3AD203B41FA5}">
                      <a16:colId xmlns:a16="http://schemas.microsoft.com/office/drawing/2014/main" val="20001"/>
                    </a:ext>
                  </a:extLst>
                </a:gridCol>
              </a:tblGrid>
              <a:tr h="318240">
                <a:tc>
                  <a:txBody>
                    <a:bodyPr/>
                    <a:lstStyle/>
                    <a:p>
                      <a:pPr defTabSz="914400">
                        <a:lnSpc>
                          <a:spcPct val="107000"/>
                        </a:lnSpc>
                        <a:spcAft>
                          <a:spcPts val="799"/>
                        </a:spcAft>
                      </a:pPr>
                      <a:r>
                        <a:rPr lang="de-DE" sz="1800" b="1" strike="noStrike" spc="-1">
                          <a:solidFill>
                            <a:schemeClr val="dk1"/>
                          </a:solidFill>
                          <a:latin typeface="Open Sans"/>
                        </a:rPr>
                        <a:t>Lawinen-Diode</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6">
                        <a:lumMod val="20000"/>
                        <a:lumOff val="80000"/>
                      </a:schemeClr>
                    </a:solidFill>
                  </a:tcPr>
                </a:tc>
                <a:tc>
                  <a:txBody>
                    <a:bodyPr/>
                    <a:lstStyle/>
                    <a:p>
                      <a:pPr defTabSz="914400">
                        <a:lnSpc>
                          <a:spcPct val="107000"/>
                        </a:lnSpc>
                        <a:spcAft>
                          <a:spcPts val="799"/>
                        </a:spcAft>
                      </a:pPr>
                      <a:r>
                        <a:rPr lang="de-DE" sz="1800" b="1" strike="noStrike" spc="-1">
                          <a:solidFill>
                            <a:schemeClr val="dk1"/>
                          </a:solidFill>
                          <a:latin typeface="Open Sans"/>
                        </a:rPr>
                        <a:t>Schneelawine</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6">
                        <a:lumMod val="20000"/>
                        <a:lumOff val="80000"/>
                      </a:schemeClr>
                    </a:solidFill>
                  </a:tcPr>
                </a:tc>
                <a:extLst>
                  <a:ext uri="{0D108BD9-81ED-4DB2-BD59-A6C34878D82A}">
                    <a16:rowId xmlns:a16="http://schemas.microsoft.com/office/drawing/2014/main" val="10000"/>
                  </a:ext>
                </a:extLst>
              </a:tr>
              <a:tr h="649080">
                <a:tc>
                  <a:txBody>
                    <a:bodyPr/>
                    <a:lstStyle/>
                    <a:p>
                      <a:pPr defTabSz="914400">
                        <a:lnSpc>
                          <a:spcPct val="107000"/>
                        </a:lnSpc>
                        <a:spcAft>
                          <a:spcPts val="799"/>
                        </a:spcAft>
                      </a:pPr>
                      <a:r>
                        <a:rPr lang="de-DE" sz="1800" b="0" strike="noStrike" spc="-1">
                          <a:solidFill>
                            <a:schemeClr val="dk1"/>
                          </a:solidFill>
                          <a:latin typeface="Open Sans"/>
                        </a:rPr>
                        <a:t>Ladungen auf hohem elektrischem Potential</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800" b="0" strike="noStrike" spc="-1">
                          <a:solidFill>
                            <a:schemeClr val="dk1"/>
                          </a:solidFill>
                          <a:latin typeface="Open Sans"/>
                        </a:rPr>
                        <a:t>Ansammlung von Schnee auf Hügel</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1"/>
                  </a:ext>
                </a:extLst>
              </a:tr>
              <a:tr h="996840">
                <a:tc>
                  <a:txBody>
                    <a:bodyPr/>
                    <a:lstStyle/>
                    <a:p>
                      <a:pPr defTabSz="914400">
                        <a:lnSpc>
                          <a:spcPct val="107000"/>
                        </a:lnSpc>
                        <a:spcAft>
                          <a:spcPts val="799"/>
                        </a:spcAft>
                        <a:tabLst>
                          <a:tab pos="0" algn="l"/>
                        </a:tabLst>
                      </a:pPr>
                      <a:r>
                        <a:rPr lang="de-DE" sz="1800" b="0" strike="noStrike" spc="-1">
                          <a:solidFill>
                            <a:srgbClr val="00B050"/>
                          </a:solidFill>
                          <a:latin typeface="Open Sans"/>
                        </a:rPr>
                        <a:t>Ein in den Detektor fallendes Photon setzt Elektronen frei</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800" b="0" strike="noStrike" spc="-1">
                          <a:solidFill>
                            <a:schemeClr val="dk1"/>
                          </a:solidFill>
                          <a:latin typeface="Open Sans"/>
                        </a:rPr>
                        <a:t>Schneemasse wird durch kleine mechanische Störung in Bewegung versetzt</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2"/>
                  </a:ext>
                </a:extLst>
              </a:tr>
              <a:tr h="649080">
                <a:tc>
                  <a:txBody>
                    <a:bodyPr/>
                    <a:lstStyle/>
                    <a:p>
                      <a:pPr defTabSz="914400">
                        <a:lnSpc>
                          <a:spcPct val="107000"/>
                        </a:lnSpc>
                        <a:spcAft>
                          <a:spcPts val="799"/>
                        </a:spcAft>
                      </a:pPr>
                      <a:r>
                        <a:rPr lang="de-DE" sz="1800" b="0" strike="noStrike" spc="-1">
                          <a:solidFill>
                            <a:schemeClr val="dk1"/>
                          </a:solidFill>
                          <a:latin typeface="Open Sans"/>
                        </a:rPr>
                        <a:t>Freigesetze Elektronen setzen wiederum Elektronen frei</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tabLst>
                          <a:tab pos="0" algn="l"/>
                        </a:tabLst>
                      </a:pPr>
                      <a:r>
                        <a:rPr lang="de-DE" sz="1800" b="0" strike="noStrike" spc="-1">
                          <a:solidFill>
                            <a:srgbClr val="00B050"/>
                          </a:solidFill>
                          <a:latin typeface="Open Sans"/>
                        </a:rPr>
                        <a:t>Lawine nimmt auf dem Weg hinunter immer mehr Schnee mit</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3"/>
                  </a:ext>
                </a:extLst>
              </a:tr>
              <a:tr h="558360">
                <a:tc>
                  <a:txBody>
                    <a:bodyPr/>
                    <a:lstStyle/>
                    <a:p>
                      <a:pPr defTabSz="914400">
                        <a:lnSpc>
                          <a:spcPct val="107000"/>
                        </a:lnSpc>
                        <a:spcAft>
                          <a:spcPts val="799"/>
                        </a:spcAft>
                      </a:pPr>
                      <a:r>
                        <a:rPr lang="de-DE" sz="1800" b="0" strike="noStrike" spc="-1">
                          <a:solidFill>
                            <a:srgbClr val="00B050"/>
                          </a:solidFill>
                          <a:latin typeface="Open Sans"/>
                        </a:rPr>
                        <a:t>Dunkelzählereignis</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800" b="0" strike="noStrike" spc="-1">
                          <a:solidFill>
                            <a:schemeClr val="dk1"/>
                          </a:solidFill>
                          <a:latin typeface="Open Sans"/>
                        </a:rPr>
                        <a:t>spontaner, kleinerer Schneeabgang</a:t>
                      </a:r>
                      <a:endParaRPr lang="de-DE" sz="18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4"/>
                  </a:ext>
                </a:extLst>
              </a:tr>
            </a:tbl>
          </a:graphicData>
        </a:graphic>
      </p:graphicFrame>
      <p:sp>
        <p:nvSpPr>
          <p:cNvPr id="201" name="Textfeld 4"/>
          <p:cNvSpPr/>
          <p:nvPr/>
        </p:nvSpPr>
        <p:spPr>
          <a:xfrm>
            <a:off x="10190160" y="587376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[8]</a:t>
            </a:r>
            <a:endParaRPr lang="de-DE" sz="1000" b="0" strike="noStrike" spc="-1">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defTabSz="914400">
              <a:lnSpc>
                <a:spcPct val="100000"/>
              </a:lnSpc>
              <a:buNone/>
              <a:tabLst>
                <a:tab pos="0" algn="l"/>
              </a:tabLst>
            </a:pPr>
            <a:r>
              <a:rPr lang="de-DE" sz="3200" b="1" strike="noStrike" spc="-1">
                <a:solidFill>
                  <a:schemeClr val="accent1"/>
                </a:solidFill>
                <a:latin typeface="Open Sans"/>
              </a:rPr>
              <a:t>Detektoren</a:t>
            </a:r>
            <a:endParaRPr lang="de-DE" sz="3200" b="0" strike="noStrike" spc="-1">
              <a:solidFill>
                <a:srgbClr val="000000"/>
              </a:solidFill>
              <a:latin typeface="Calibri"/>
            </a:endParaRPr>
          </a:p>
        </p:txBody>
      </p:sp>
      <p:sp>
        <p:nvSpPr>
          <p:cNvPr id="203"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defTabSz="914400">
              <a:lnSpc>
                <a:spcPct val="100000"/>
              </a:lnSpc>
              <a:spcBef>
                <a:spcPts val="1199"/>
              </a:spcBef>
              <a:buNone/>
              <a:tabLst>
                <a:tab pos="0" algn="l"/>
              </a:tabLst>
            </a:pPr>
            <a:r>
              <a:rPr lang="de-DE" sz="2400" b="1" u="sng" strike="noStrike" spc="-1" dirty="0">
                <a:solidFill>
                  <a:schemeClr val="accent1"/>
                </a:solidFill>
                <a:uFillTx/>
                <a:latin typeface="Open Sans"/>
              </a:rPr>
              <a:t>Aufgabe 1:</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r>
              <a:rPr lang="de-DE" sz="2400" b="0" strike="noStrike" spc="-1" dirty="0">
                <a:solidFill>
                  <a:schemeClr val="accent1"/>
                </a:solidFill>
                <a:latin typeface="Open Sans"/>
                <a:ea typeface="Open Sans"/>
              </a:rPr>
              <a:t>Ergänze die Tabelle zu den Detektoren mithilfe des Videos und der Schneelawinen-Analogie.</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2400" b="0" strike="noStrike" spc="-1" dirty="0">
              <a:solidFill>
                <a:srgbClr val="000000"/>
              </a:solidFill>
              <a:latin typeface="Calibri"/>
            </a:endParaRPr>
          </a:p>
          <a:p>
            <a:pPr indent="0" algn="just" defTabSz="914400">
              <a:lnSpc>
                <a:spcPct val="100000"/>
              </a:lnSpc>
              <a:spcBef>
                <a:spcPts val="1199"/>
              </a:spcBef>
              <a:buNone/>
              <a:tabLst>
                <a:tab pos="0" algn="l"/>
              </a:tabLst>
            </a:pPr>
            <a:endParaRPr lang="de-DE" sz="2400" b="1" strike="noStrike" spc="-1" dirty="0">
              <a:solidFill>
                <a:schemeClr val="accent1"/>
              </a:solidFill>
              <a:latin typeface="Open Sans"/>
              <a:ea typeface="Open Sans"/>
            </a:endParaRPr>
          </a:p>
          <a:p>
            <a:pPr indent="0" algn="just" defTabSz="914400">
              <a:lnSpc>
                <a:spcPct val="100000"/>
              </a:lnSpc>
              <a:spcBef>
                <a:spcPts val="1199"/>
              </a:spcBef>
              <a:buNone/>
              <a:tabLst>
                <a:tab pos="0" algn="l"/>
              </a:tabLst>
            </a:pPr>
            <a:r>
              <a:rPr lang="de-DE" sz="2400" b="1" strike="noStrike" spc="-1" dirty="0">
                <a:solidFill>
                  <a:schemeClr val="accent1"/>
                </a:solidFill>
                <a:latin typeface="Open Sans"/>
                <a:ea typeface="Open Sans"/>
              </a:rPr>
              <a:t>Pro bestimmten Strom klickt ein Detektor. Photonen sind also Energieportionen, die im Detektor als Klicks registriert werden.</a:t>
            </a: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2400" b="0" strike="noStrike" spc="-1" dirty="0">
              <a:solidFill>
                <a:srgbClr val="000000"/>
              </a:solidFill>
              <a:latin typeface="Calibri"/>
            </a:endParaRPr>
          </a:p>
          <a:p>
            <a:pPr indent="0" defTabSz="914400">
              <a:lnSpc>
                <a:spcPct val="100000"/>
              </a:lnSpc>
              <a:spcBef>
                <a:spcPts val="1199"/>
              </a:spcBef>
              <a:buNone/>
              <a:tabLst>
                <a:tab pos="0" algn="l"/>
              </a:tabLst>
            </a:pPr>
            <a:endParaRPr lang="de-DE" sz="1800" b="0" strike="noStrike" spc="-1" dirty="0">
              <a:solidFill>
                <a:srgbClr val="000000"/>
              </a:solidFill>
              <a:latin typeface="Calibri"/>
            </a:endParaRPr>
          </a:p>
          <a:p>
            <a:pPr indent="0" defTabSz="914400">
              <a:lnSpc>
                <a:spcPct val="100000"/>
              </a:lnSpc>
              <a:spcBef>
                <a:spcPts val="1199"/>
              </a:spcBef>
              <a:buNone/>
              <a:tabLst>
                <a:tab pos="0" algn="l"/>
              </a:tabLst>
            </a:pPr>
            <a:endParaRPr lang="de-DE" sz="1600" b="0" strike="noStrike" spc="-1" dirty="0">
              <a:solidFill>
                <a:srgbClr val="000000"/>
              </a:solidFill>
              <a:latin typeface="Calibri"/>
            </a:endParaRPr>
          </a:p>
        </p:txBody>
      </p:sp>
      <p:graphicFrame>
        <p:nvGraphicFramePr>
          <p:cNvPr id="204" name="Tabelle 3"/>
          <p:cNvGraphicFramePr/>
          <p:nvPr/>
        </p:nvGraphicFramePr>
        <p:xfrm>
          <a:off x="2926800" y="2766960"/>
          <a:ext cx="6337800" cy="2528259"/>
        </p:xfrm>
        <a:graphic>
          <a:graphicData uri="http://schemas.openxmlformats.org/drawingml/2006/table">
            <a:tbl>
              <a:tblPr/>
              <a:tblGrid>
                <a:gridCol w="3157920">
                  <a:extLst>
                    <a:ext uri="{9D8B030D-6E8A-4147-A177-3AD203B41FA5}">
                      <a16:colId xmlns:a16="http://schemas.microsoft.com/office/drawing/2014/main" val="20000"/>
                    </a:ext>
                  </a:extLst>
                </a:gridCol>
                <a:gridCol w="3179880">
                  <a:extLst>
                    <a:ext uri="{9D8B030D-6E8A-4147-A177-3AD203B41FA5}">
                      <a16:colId xmlns:a16="http://schemas.microsoft.com/office/drawing/2014/main" val="20001"/>
                    </a:ext>
                  </a:extLst>
                </a:gridCol>
              </a:tblGrid>
              <a:tr h="215280">
                <a:tc>
                  <a:txBody>
                    <a:bodyPr/>
                    <a:lstStyle/>
                    <a:p>
                      <a:pPr defTabSz="914400">
                        <a:lnSpc>
                          <a:spcPct val="107000"/>
                        </a:lnSpc>
                        <a:spcAft>
                          <a:spcPts val="799"/>
                        </a:spcAft>
                      </a:pPr>
                      <a:r>
                        <a:rPr lang="de-DE" sz="1400" b="1" strike="noStrike" spc="-1">
                          <a:solidFill>
                            <a:schemeClr val="dk1"/>
                          </a:solidFill>
                          <a:latin typeface="Open Sans"/>
                        </a:rPr>
                        <a:t>Lawinen-Diode</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6">
                        <a:lumMod val="20000"/>
                        <a:lumOff val="80000"/>
                      </a:schemeClr>
                    </a:solidFill>
                  </a:tcPr>
                </a:tc>
                <a:tc>
                  <a:txBody>
                    <a:bodyPr/>
                    <a:lstStyle/>
                    <a:p>
                      <a:pPr defTabSz="914400">
                        <a:lnSpc>
                          <a:spcPct val="107000"/>
                        </a:lnSpc>
                        <a:spcAft>
                          <a:spcPts val="799"/>
                        </a:spcAft>
                      </a:pPr>
                      <a:r>
                        <a:rPr lang="de-DE" sz="1400" b="1" strike="noStrike" spc="-1">
                          <a:solidFill>
                            <a:schemeClr val="dk1"/>
                          </a:solidFill>
                          <a:latin typeface="Open Sans"/>
                        </a:rPr>
                        <a:t>Schneelawine</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6">
                        <a:lumMod val="20000"/>
                        <a:lumOff val="80000"/>
                      </a:schemeClr>
                    </a:solidFill>
                  </a:tcPr>
                </a:tc>
                <a:extLst>
                  <a:ext uri="{0D108BD9-81ED-4DB2-BD59-A6C34878D82A}">
                    <a16:rowId xmlns:a16="http://schemas.microsoft.com/office/drawing/2014/main" val="10000"/>
                  </a:ext>
                </a:extLst>
              </a:tr>
              <a:tr h="438840">
                <a:tc>
                  <a:txBody>
                    <a:bodyPr/>
                    <a:lstStyle/>
                    <a:p>
                      <a:pPr defTabSz="914400">
                        <a:lnSpc>
                          <a:spcPct val="107000"/>
                        </a:lnSpc>
                        <a:spcAft>
                          <a:spcPts val="799"/>
                        </a:spcAft>
                      </a:pPr>
                      <a:r>
                        <a:rPr lang="de-DE" sz="1400" b="0" strike="noStrike" spc="-1">
                          <a:solidFill>
                            <a:schemeClr val="dk1"/>
                          </a:solidFill>
                          <a:latin typeface="Open Sans"/>
                        </a:rPr>
                        <a:t>Ladungen auf hohem elektrischem Potential</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400" b="0" strike="noStrike" spc="-1">
                          <a:solidFill>
                            <a:schemeClr val="dk1"/>
                          </a:solidFill>
                          <a:latin typeface="Open Sans"/>
                        </a:rPr>
                        <a:t>Ansammlung von Schnee auf Hügel</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1"/>
                  </a:ext>
                </a:extLst>
              </a:tr>
              <a:tr h="673920">
                <a:tc>
                  <a:txBody>
                    <a:bodyPr/>
                    <a:lstStyle/>
                    <a:p>
                      <a:pPr defTabSz="914400">
                        <a:lnSpc>
                          <a:spcPct val="107000"/>
                        </a:lnSpc>
                        <a:spcAft>
                          <a:spcPts val="799"/>
                        </a:spcAft>
                        <a:tabLst>
                          <a:tab pos="0" algn="l"/>
                        </a:tabLst>
                      </a:pPr>
                      <a:r>
                        <a:rPr lang="de-DE" sz="1400" b="0" strike="noStrike" spc="-1">
                          <a:solidFill>
                            <a:srgbClr val="00B050"/>
                          </a:solidFill>
                          <a:latin typeface="Open Sans"/>
                        </a:rPr>
                        <a:t>Ein in den Detektor fallendes Photon setzt Elektronen frei</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400" b="0" strike="noStrike" spc="-1">
                          <a:solidFill>
                            <a:schemeClr val="dk1"/>
                          </a:solidFill>
                          <a:latin typeface="Open Sans"/>
                        </a:rPr>
                        <a:t>Schneemasse wird durch kleine mechanische Störung in Bewegung versetzt</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2"/>
                  </a:ext>
                </a:extLst>
              </a:tr>
              <a:tr h="438840">
                <a:tc>
                  <a:txBody>
                    <a:bodyPr/>
                    <a:lstStyle/>
                    <a:p>
                      <a:pPr defTabSz="914400">
                        <a:lnSpc>
                          <a:spcPct val="107000"/>
                        </a:lnSpc>
                        <a:spcAft>
                          <a:spcPts val="799"/>
                        </a:spcAft>
                      </a:pPr>
                      <a:r>
                        <a:rPr lang="de-DE" sz="1400" b="0" strike="noStrike" spc="-1">
                          <a:solidFill>
                            <a:schemeClr val="dk1"/>
                          </a:solidFill>
                          <a:latin typeface="Open Sans"/>
                        </a:rPr>
                        <a:t>Freigesetze Elektronen setzen wiederum Elektronen frei</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tabLst>
                          <a:tab pos="0" algn="l"/>
                        </a:tabLst>
                      </a:pPr>
                      <a:r>
                        <a:rPr lang="de-DE" sz="1400" b="0" strike="noStrike" spc="-1">
                          <a:solidFill>
                            <a:srgbClr val="00B050"/>
                          </a:solidFill>
                          <a:latin typeface="Open Sans"/>
                        </a:rPr>
                        <a:t>Lawine nimmt auf dem Weg hinunter immer mehr Schnee mit</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3"/>
                  </a:ext>
                </a:extLst>
              </a:tr>
              <a:tr h="377640">
                <a:tc>
                  <a:txBody>
                    <a:bodyPr/>
                    <a:lstStyle/>
                    <a:p>
                      <a:pPr defTabSz="914400">
                        <a:lnSpc>
                          <a:spcPct val="107000"/>
                        </a:lnSpc>
                        <a:spcAft>
                          <a:spcPts val="799"/>
                        </a:spcAft>
                      </a:pPr>
                      <a:r>
                        <a:rPr lang="de-DE" sz="1400" b="0" strike="noStrike" spc="-1">
                          <a:solidFill>
                            <a:srgbClr val="00B050"/>
                          </a:solidFill>
                          <a:latin typeface="Open Sans"/>
                        </a:rPr>
                        <a:t>Dunkelzählereignis</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defTabSz="914400">
                        <a:lnSpc>
                          <a:spcPct val="107000"/>
                        </a:lnSpc>
                        <a:spcAft>
                          <a:spcPts val="799"/>
                        </a:spcAft>
                      </a:pPr>
                      <a:r>
                        <a:rPr lang="de-DE" sz="1400" b="0" strike="noStrike" spc="-1">
                          <a:solidFill>
                            <a:schemeClr val="dk1"/>
                          </a:solidFill>
                          <a:latin typeface="Open Sans"/>
                        </a:rPr>
                        <a:t>spontaner, kleinerer Schneeabgang</a:t>
                      </a:r>
                      <a:endParaRPr lang="de-DE" sz="1400" b="0" strike="noStrike" spc="-1">
                        <a:solidFill>
                          <a:srgbClr val="000000"/>
                        </a:solidFill>
                        <a:latin typeface="Calibri"/>
                      </a:endParaRPr>
                    </a:p>
                  </a:txBody>
                  <a:tcPr marL="68400" marR="684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4"/>
                  </a:ext>
                </a:extLst>
              </a:tr>
            </a:tbl>
          </a:graphicData>
        </a:graphic>
      </p:graphicFrame>
      <p:sp>
        <p:nvSpPr>
          <p:cNvPr id="205" name="Textfeld 4"/>
          <p:cNvSpPr/>
          <p:nvPr/>
        </p:nvSpPr>
        <p:spPr>
          <a:xfrm>
            <a:off x="9264600" y="5113899"/>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dirty="0">
                <a:solidFill>
                  <a:schemeClr val="lt1">
                    <a:lumMod val="50000"/>
                  </a:schemeClr>
                </a:solidFill>
                <a:latin typeface="Open Sans"/>
              </a:rPr>
              <a:t>[8]</a:t>
            </a:r>
            <a:endParaRPr lang="de-DE" sz="1000" b="0" strike="noStrike" spc="-1" dirty="0">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p:cNvSpPr>
          <p:nvPr>
            <p:ph type="title"/>
          </p:nvPr>
        </p:nvSpPr>
        <p:spPr>
          <a:xfrm>
            <a:off x="874800" y="345960"/>
            <a:ext cx="10579320" cy="682920"/>
          </a:xfrm>
          <a:prstGeom prst="rect">
            <a:avLst/>
          </a:prstGeom>
          <a:noFill/>
          <a:ln w="0">
            <a:noFill/>
          </a:ln>
        </p:spPr>
        <p:txBody>
          <a:bodyPr lIns="0" tIns="0" rIns="0" bIns="0" anchor="t">
            <a:noAutofit/>
          </a:bodyPr>
          <a:lstStyle/>
          <a:p>
            <a:pPr indent="0" algn="ctr">
              <a:buNone/>
            </a:pPr>
            <a:endParaRPr lang="de-DE" sz="1800" b="0" strike="noStrike" spc="-1">
              <a:solidFill>
                <a:srgbClr val="000000"/>
              </a:solidFill>
              <a:latin typeface="Calibri"/>
            </a:endParaRPr>
          </a:p>
        </p:txBody>
      </p:sp>
      <p:sp>
        <p:nvSpPr>
          <p:cNvPr id="207" name="PlaceHolder 2"/>
          <p:cNvSpPr>
            <a:spLocks noGrp="1"/>
          </p:cNvSpPr>
          <p:nvPr>
            <p:ph/>
          </p:nvPr>
        </p:nvSpPr>
        <p:spPr>
          <a:xfrm>
            <a:off x="874800" y="1484280"/>
            <a:ext cx="10579320" cy="4343400"/>
          </a:xfrm>
          <a:prstGeom prst="rect">
            <a:avLst/>
          </a:prstGeom>
          <a:noFill/>
          <a:ln w="0">
            <a:noFill/>
          </a:ln>
        </p:spPr>
        <p:txBody>
          <a:bodyPr lIns="0" tIns="0" rIns="0" bIns="0" anchor="t">
            <a:noAutofit/>
          </a:bodyPr>
          <a:lstStyle/>
          <a:p>
            <a:pPr indent="0">
              <a:spcBef>
                <a:spcPts val="1417"/>
              </a:spcBef>
              <a:buNone/>
            </a:pPr>
            <a:endParaRPr lang="de-DE" sz="1800" b="0" strike="noStrike" spc="-1">
              <a:solidFill>
                <a:srgbClr val="000000"/>
              </a:solidFill>
              <a:latin typeface="Calibri"/>
            </a:endParaRPr>
          </a:p>
        </p:txBody>
      </p:sp>
      <p:pic>
        <p:nvPicPr>
          <p:cNvPr id="208" name="Grafik 4"/>
          <p:cNvPicPr/>
          <p:nvPr/>
        </p:nvPicPr>
        <p:blipFill>
          <a:blip r:embed="rId2"/>
          <a:stretch/>
        </p:blipFill>
        <p:spPr>
          <a:xfrm>
            <a:off x="2780640" y="1030320"/>
            <a:ext cx="2906280" cy="3888360"/>
          </a:xfrm>
          <a:prstGeom prst="rect">
            <a:avLst/>
          </a:prstGeom>
          <a:ln w="0">
            <a:noFill/>
          </a:ln>
        </p:spPr>
      </p:pic>
      <p:sp>
        <p:nvSpPr>
          <p:cNvPr id="209" name="Textfeld 5"/>
          <p:cNvSpPr/>
          <p:nvPr/>
        </p:nvSpPr>
        <p:spPr>
          <a:xfrm>
            <a:off x="3396960" y="5032080"/>
            <a:ext cx="1673280" cy="33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1620" b="0" strike="noStrike" spc="-1">
                <a:solidFill>
                  <a:schemeClr val="dk1"/>
                </a:solidFill>
                <a:latin typeface="Open Sans"/>
              </a:rPr>
              <a:t>Lawinen-Diode</a:t>
            </a:r>
            <a:endParaRPr lang="de-DE" sz="1620" b="0" strike="noStrike" spc="-1">
              <a:solidFill>
                <a:srgbClr val="000000"/>
              </a:solidFill>
              <a:latin typeface="Calibri"/>
            </a:endParaRPr>
          </a:p>
        </p:txBody>
      </p:sp>
      <p:sp>
        <p:nvSpPr>
          <p:cNvPr id="210" name="Textfeld 6"/>
          <p:cNvSpPr/>
          <p:nvPr/>
        </p:nvSpPr>
        <p:spPr>
          <a:xfrm>
            <a:off x="5826240" y="4673880"/>
            <a:ext cx="3340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822960">
              <a:lnSpc>
                <a:spcPct val="100000"/>
              </a:lnSpc>
            </a:pPr>
            <a:r>
              <a:rPr lang="de-DE" sz="1000" b="0" strike="noStrike" spc="-1">
                <a:solidFill>
                  <a:schemeClr val="lt1">
                    <a:lumMod val="50000"/>
                  </a:schemeClr>
                </a:solidFill>
                <a:latin typeface="Open Sans"/>
              </a:rPr>
              <a:t>[5]</a:t>
            </a:r>
            <a:endParaRPr lang="de-DE" sz="1000" b="0" strike="noStrike" spc="-1">
              <a:solidFill>
                <a:srgbClr val="000000"/>
              </a:solidFill>
              <a:latin typeface="Calibri"/>
            </a:endParaRPr>
          </a:p>
        </p:txBody>
      </p:sp>
      <p:sp>
        <p:nvSpPr>
          <p:cNvPr id="211" name="Textfeld 7"/>
          <p:cNvSpPr/>
          <p:nvPr/>
        </p:nvSpPr>
        <p:spPr>
          <a:xfrm>
            <a:off x="7994520" y="5019840"/>
            <a:ext cx="2279520" cy="33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1620" b="0" strike="noStrike" spc="-1">
                <a:solidFill>
                  <a:schemeClr val="dk1"/>
                </a:solidFill>
                <a:latin typeface="Open Sans"/>
              </a:rPr>
              <a:t>Detektor-Symbol</a:t>
            </a:r>
            <a:endParaRPr lang="de-DE" sz="1620" b="0" strike="noStrike" spc="-1">
              <a:solidFill>
                <a:srgbClr val="000000"/>
              </a:solidFill>
              <a:latin typeface="Calibri"/>
            </a:endParaRPr>
          </a:p>
        </p:txBody>
      </p:sp>
      <p:sp>
        <p:nvSpPr>
          <p:cNvPr id="212" name="Gleichschenkliges Dreieck 8"/>
          <p:cNvSpPr/>
          <p:nvPr/>
        </p:nvSpPr>
        <p:spPr>
          <a:xfrm rot="5400000">
            <a:off x="8602920" y="3219840"/>
            <a:ext cx="1208160" cy="1033200"/>
          </a:xfrm>
          <a:prstGeom prst="triangle">
            <a:avLst>
              <a:gd name="adj" fmla="val 50000"/>
            </a:avLst>
          </a:prstGeom>
          <a:solidFill>
            <a:schemeClr val="tx2">
              <a:lumMod val="40000"/>
              <a:lumOff val="60000"/>
            </a:schemeClr>
          </a:solidFill>
          <a:ln>
            <a:solidFill>
              <a:srgbClr val="001528"/>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822960">
              <a:lnSpc>
                <a:spcPct val="100000"/>
              </a:lnSpc>
            </a:pPr>
            <a:endParaRPr lang="de-DE" sz="1620" b="0" strike="noStrike" spc="-1">
              <a:solidFill>
                <a:schemeClr val="lt1"/>
              </a:solidFill>
              <a:latin typeface="Open Sans"/>
            </a:endParaRPr>
          </a:p>
        </p:txBody>
      </p:sp>
      <p:cxnSp>
        <p:nvCxnSpPr>
          <p:cNvPr id="213" name="Gerade Verbindung mit Pfeil 10"/>
          <p:cNvCxnSpPr>
            <a:endCxn id="212" idx="3"/>
          </p:cNvCxnSpPr>
          <p:nvPr/>
        </p:nvCxnSpPr>
        <p:spPr>
          <a:xfrm flipV="1">
            <a:off x="7269840" y="3736440"/>
            <a:ext cx="1420920" cy="1440"/>
          </a:xfrm>
          <a:prstGeom prst="straightConnector1">
            <a:avLst/>
          </a:prstGeom>
          <a:ln w="28575">
            <a:solidFill>
              <a:srgbClr val="00305D"/>
            </a:solidFill>
            <a:round/>
            <a:tailEnd type="triangle" w="med" len="med"/>
          </a:ln>
        </p:spPr>
      </p:cxnSp>
      <p:sp>
        <p:nvSpPr>
          <p:cNvPr id="214" name="Textfeld 11"/>
          <p:cNvSpPr/>
          <p:nvPr/>
        </p:nvSpPr>
        <p:spPr>
          <a:xfrm>
            <a:off x="7462080" y="3371400"/>
            <a:ext cx="1033200" cy="33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822960">
              <a:lnSpc>
                <a:spcPct val="100000"/>
              </a:lnSpc>
            </a:pPr>
            <a:r>
              <a:rPr lang="de-DE" sz="1620" b="0" strike="noStrike" spc="-1">
                <a:solidFill>
                  <a:schemeClr val="dk1"/>
                </a:solidFill>
                <a:latin typeface="Open Sans"/>
              </a:rPr>
              <a:t>Photon</a:t>
            </a:r>
            <a:endParaRPr lang="de-DE" sz="1620" b="0" strike="noStrike" spc="-1">
              <a:solidFill>
                <a:srgbClr val="000000"/>
              </a:solidFill>
              <a:latin typeface="Calibri"/>
            </a:endParaRPr>
          </a:p>
        </p:txBody>
      </p:sp>
    </p:spTree>
  </p:cSld>
  <p:clrMapOvr>
    <a:masterClrMapping/>
  </p:clrMapOvr>
</p:sld>
</file>

<file path=ppt/theme/theme1.xml><?xml version="1.0" encoding="utf-8"?>
<a:theme xmlns:a="http://schemas.openxmlformats.org/drawingml/2006/main" name="TUD_2018_16zu9">
  <a:themeElements>
    <a:clrScheme name="TUD_2021-08_grün">
      <a:dk1>
        <a:srgbClr val="000000"/>
      </a:dk1>
      <a:lt1>
        <a:srgbClr val="FFFFFF"/>
      </a:lt1>
      <a:dk2>
        <a:srgbClr val="727277"/>
      </a:dk2>
      <a:lt2>
        <a:srgbClr val="FFFFFF"/>
      </a:lt2>
      <a:accent1>
        <a:srgbClr val="00305D"/>
      </a:accent1>
      <a:accent2>
        <a:srgbClr val="0069B4"/>
      </a:accent2>
      <a:accent3>
        <a:srgbClr val="009FE3"/>
      </a:accent3>
      <a:accent4>
        <a:srgbClr val="008244"/>
      </a:accent4>
      <a:accent5>
        <a:srgbClr val="65B32E"/>
      </a:accent5>
      <a:accent6>
        <a:srgbClr val="94C356"/>
      </a:accent6>
      <a:hlink>
        <a:srgbClr val="0069B4"/>
      </a:hlink>
      <a:folHlink>
        <a:srgbClr val="009FE3"/>
      </a:folHlink>
    </a:clrScheme>
    <a:fontScheme name="TUD_Open Sans">
      <a:majorFont>
        <a:latin typeface="Open Sans"/>
        <a:ea typeface=""/>
        <a:cs typeface=""/>
      </a:majorFont>
      <a:minorFont>
        <a:latin typeface="Open Sans"/>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1_TUD_2018_16zu9">
  <a:themeElements>
    <a:clrScheme name="TUD_2021-08_grün">
      <a:dk1>
        <a:srgbClr val="000000"/>
      </a:dk1>
      <a:lt1>
        <a:sysClr val="window" lastClr="FFFFFF"/>
      </a:lt1>
      <a:dk2>
        <a:srgbClr val="727277"/>
      </a:dk2>
      <a:lt2>
        <a:srgbClr val="FFFFFF"/>
      </a:lt2>
      <a:accent1>
        <a:srgbClr val="00305D"/>
      </a:accent1>
      <a:accent2>
        <a:srgbClr val="0069B4"/>
      </a:accent2>
      <a:accent3>
        <a:srgbClr val="009FE3"/>
      </a:accent3>
      <a:accent4>
        <a:srgbClr val="008244"/>
      </a:accent4>
      <a:accent5>
        <a:srgbClr val="65B32E"/>
      </a:accent5>
      <a:accent6>
        <a:srgbClr val="94C356"/>
      </a:accent6>
      <a:hlink>
        <a:srgbClr val="0069B4"/>
      </a:hlink>
      <a:folHlink>
        <a:srgbClr val="009FE3"/>
      </a:folHlink>
    </a:clrScheme>
    <a:fontScheme name="TUD_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06_TUD_PPT_16zu9_Vorlage.potx" id="{294745C1-E1BC-44C1-8C9D-B4CB23BDF171}" vid="{41010231-A741-4371-A565-9EF1890B6372}"/>
    </a:ext>
  </a:ext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1564</Words>
  <Application>Microsoft Office PowerPoint</Application>
  <PresentationFormat>Breitbild</PresentationFormat>
  <Paragraphs>242</Paragraphs>
  <Slides>31</Slides>
  <Notes>9</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31</vt:i4>
      </vt:variant>
    </vt:vector>
  </HeadingPairs>
  <TitlesOfParts>
    <vt:vector size="38" baseType="lpstr">
      <vt:lpstr>Arial</vt:lpstr>
      <vt:lpstr>Calibri</vt:lpstr>
      <vt:lpstr>Open Sans</vt:lpstr>
      <vt:lpstr>Symbol</vt:lpstr>
      <vt:lpstr>Wingdings</vt:lpstr>
      <vt:lpstr>TUD_2018_16zu9</vt:lpstr>
      <vt:lpstr>1_TUD_2018_16zu9</vt:lpstr>
      <vt:lpstr>Quantenphysik</vt:lpstr>
      <vt:lpstr>PowerPoint-Präsentation</vt:lpstr>
      <vt:lpstr>PowerPoint-Präsentation</vt:lpstr>
      <vt:lpstr>PowerPoint-Präsentation</vt:lpstr>
      <vt:lpstr>Einführung</vt:lpstr>
      <vt:lpstr>Detektoren</vt:lpstr>
      <vt:lpstr>Detektoren</vt:lpstr>
      <vt:lpstr>Detektoren</vt:lpstr>
      <vt:lpstr>PowerPoint-Präsentation</vt:lpstr>
      <vt:lpstr>Detektoren</vt:lpstr>
      <vt:lpstr>Detektoren</vt:lpstr>
      <vt:lpstr>Detektoren</vt:lpstr>
      <vt:lpstr>Detektoren</vt:lpstr>
      <vt:lpstr>Parametrische Fluoreszenz</vt:lpstr>
      <vt:lpstr>Parametrische Fluoreszenz</vt:lpstr>
      <vt:lpstr>Koinzidenzmethode</vt:lpstr>
      <vt:lpstr>Koinzidenzmethode</vt:lpstr>
      <vt:lpstr>Koinzidenzmethode</vt:lpstr>
      <vt:lpstr>Koinzidenzmethode</vt:lpstr>
      <vt:lpstr>Koinzidenzmethode</vt:lpstr>
      <vt:lpstr>Koinzidenzmethode</vt:lpstr>
      <vt:lpstr>Koinzidenzmethode</vt:lpstr>
      <vt:lpstr>Zusammenfassung</vt:lpstr>
      <vt:lpstr>Strahlteiler</vt:lpstr>
      <vt:lpstr>Strahlteiler</vt:lpstr>
      <vt:lpstr>Strahlteiler</vt:lpstr>
      <vt:lpstr>Wissenstest</vt:lpstr>
      <vt:lpstr>Wissenstest</vt:lpstr>
      <vt:lpstr>Wissenstest</vt:lpstr>
      <vt:lpstr>Wissenstest</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Präsentationsvorlagen</dc:title>
  <dc:subject>Präsentationsvorlage</dc:subject>
  <dc:creator>cd@tu-dresden.de</dc:creator>
  <dc:description/>
  <cp:lastModifiedBy>d306ff56, 5f1b12e6</cp:lastModifiedBy>
  <cp:revision>123</cp:revision>
  <dcterms:created xsi:type="dcterms:W3CDTF">2021-12-16T17:30:27Z</dcterms:created>
  <dcterms:modified xsi:type="dcterms:W3CDTF">2024-11-21T16:14:43Z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9</vt:i4>
  </property>
  <property fmtid="{D5CDD505-2E9C-101B-9397-08002B2CF9AE}" pid="3" name="PresentationFormat">
    <vt:lpwstr>Breitbild</vt:lpwstr>
  </property>
  <property fmtid="{D5CDD505-2E9C-101B-9397-08002B2CF9AE}" pid="4" name="Slides">
    <vt:i4>32</vt:i4>
  </property>
</Properties>
</file>