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91" r:id="rId1"/>
  </p:sldMasterIdLst>
  <p:notesMasterIdLst>
    <p:notesMasterId r:id="rId25"/>
  </p:notesMasterIdLst>
  <p:handoutMasterIdLst>
    <p:handoutMasterId r:id="rId26"/>
  </p:handoutMasterIdLst>
  <p:sldIdLst>
    <p:sldId id="256" r:id="rId2"/>
    <p:sldId id="257" r:id="rId3"/>
    <p:sldId id="303" r:id="rId4"/>
    <p:sldId id="304" r:id="rId5"/>
    <p:sldId id="292" r:id="rId6"/>
    <p:sldId id="258" r:id="rId7"/>
    <p:sldId id="259" r:id="rId8"/>
    <p:sldId id="275" r:id="rId9"/>
    <p:sldId id="276" r:id="rId10"/>
    <p:sldId id="278" r:id="rId11"/>
    <p:sldId id="279" r:id="rId12"/>
    <p:sldId id="285" r:id="rId13"/>
    <p:sldId id="293" r:id="rId14"/>
    <p:sldId id="296" r:id="rId15"/>
    <p:sldId id="281" r:id="rId16"/>
    <p:sldId id="284" r:id="rId17"/>
    <p:sldId id="295" r:id="rId18"/>
    <p:sldId id="302" r:id="rId19"/>
    <p:sldId id="297" r:id="rId20"/>
    <p:sldId id="288" r:id="rId21"/>
    <p:sldId id="289" r:id="rId22"/>
    <p:sldId id="286" r:id="rId23"/>
    <p:sldId id="305"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de-D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288008E-24AC-4619-A96F-23A53CD57C7D}">
          <p14:sldIdLst>
            <p14:sldId id="256"/>
            <p14:sldId id="257"/>
            <p14:sldId id="303"/>
            <p14:sldId id="304"/>
            <p14:sldId id="292"/>
            <p14:sldId id="258"/>
            <p14:sldId id="259"/>
            <p14:sldId id="275"/>
            <p14:sldId id="276"/>
            <p14:sldId id="278"/>
            <p14:sldId id="279"/>
            <p14:sldId id="285"/>
            <p14:sldId id="293"/>
            <p14:sldId id="296"/>
            <p14:sldId id="281"/>
            <p14:sldId id="284"/>
            <p14:sldId id="295"/>
            <p14:sldId id="302"/>
            <p14:sldId id="297"/>
            <p14:sldId id="288"/>
            <p14:sldId id="289"/>
            <p14:sldId id="286"/>
            <p14:sldId id="30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öfel,Anja" initials="K" lastIdx="10" clrIdx="0">
    <p:extLst>
      <p:ext uri="{19B8F6BF-5375-455C-9EA6-DF929625EA0E}">
        <p15:presenceInfo xmlns:p15="http://schemas.microsoft.com/office/powerpoint/2012/main" userId="S-1-5-21-1982228756-150042506-1537001085-18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719"/>
    <a:srgbClr val="DE2526"/>
    <a:srgbClr val="951B81"/>
    <a:srgbClr val="59358C"/>
    <a:srgbClr val="FFFFFF"/>
    <a:srgbClr val="0069B4"/>
    <a:srgbClr val="F2F2F2"/>
    <a:srgbClr val="000000"/>
    <a:srgbClr val="13A983"/>
    <a:srgbClr val="009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3883" autoAdjust="0"/>
  </p:normalViewPr>
  <p:slideViewPr>
    <p:cSldViewPr snapToGrid="0" snapToObjects="1">
      <p:cViewPr varScale="1">
        <p:scale>
          <a:sx n="67" d="100"/>
          <a:sy n="67" d="100"/>
        </p:scale>
        <p:origin x="772" y="60"/>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AC6211-610F-44E5-BF19-D3CDF6EDD281}" type="datetimeFigureOut">
              <a:rPr lang="de-DE" smtClean="0"/>
              <a:t>16.10.2024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D61AA8-FB04-42D1-9939-D1A1356F8086}" type="slidenum">
              <a:rPr lang="de-DE" smtClean="0"/>
              <a:t>‹Nr.›</a:t>
            </a:fld>
            <a:endParaRPr lang="de-DE"/>
          </a:p>
        </p:txBody>
      </p:sp>
    </p:spTree>
    <p:extLst>
      <p:ext uri="{BB962C8B-B14F-4D97-AF65-F5344CB8AC3E}">
        <p14:creationId xmlns:p14="http://schemas.microsoft.com/office/powerpoint/2010/main" val="1143156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435D3-23A6-45D3-8DFA-7317DC1E7A64}" type="datetimeFigureOut">
              <a:rPr lang="de-DE" smtClean="0"/>
              <a:t>16.10.2024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9AC09-DF60-43F4-96BF-67D4D9A74094}" type="slidenum">
              <a:rPr lang="de-DE" smtClean="0"/>
              <a:t>‹Nr.›</a:t>
            </a:fld>
            <a:endParaRPr lang="de-DE"/>
          </a:p>
        </p:txBody>
      </p:sp>
    </p:spTree>
    <p:extLst>
      <p:ext uri="{BB962C8B-B14F-4D97-AF65-F5344CB8AC3E}">
        <p14:creationId xmlns:p14="http://schemas.microsoft.com/office/powerpoint/2010/main" val="3833182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69AC09-DF60-43F4-96BF-67D4D9A74094}" type="slidenum">
              <a:rPr lang="de-DE" smtClean="0"/>
              <a:t>1</a:t>
            </a:fld>
            <a:endParaRPr lang="de-DE"/>
          </a:p>
        </p:txBody>
      </p:sp>
    </p:spTree>
    <p:extLst>
      <p:ext uri="{BB962C8B-B14F-4D97-AF65-F5344CB8AC3E}">
        <p14:creationId xmlns:p14="http://schemas.microsoft.com/office/powerpoint/2010/main" val="363110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Doppelspalt auch ein Interferometer</a:t>
            </a:r>
          </a:p>
        </p:txBody>
      </p:sp>
      <p:sp>
        <p:nvSpPr>
          <p:cNvPr id="4" name="Foliennummernplatzhalter 3"/>
          <p:cNvSpPr>
            <a:spLocks noGrp="1"/>
          </p:cNvSpPr>
          <p:nvPr>
            <p:ph type="sldNum" sz="quarter" idx="5"/>
          </p:nvPr>
        </p:nvSpPr>
        <p:spPr/>
        <p:txBody>
          <a:bodyPr/>
          <a:lstStyle/>
          <a:p>
            <a:fld id="{2969AC09-DF60-43F4-96BF-67D4D9A74094}" type="slidenum">
              <a:rPr lang="de-DE" smtClean="0"/>
              <a:t>2</a:t>
            </a:fld>
            <a:endParaRPr lang="de-DE"/>
          </a:p>
        </p:txBody>
      </p:sp>
    </p:spTree>
    <p:extLst>
      <p:ext uri="{BB962C8B-B14F-4D97-AF65-F5344CB8AC3E}">
        <p14:creationId xmlns:p14="http://schemas.microsoft.com/office/powerpoint/2010/main" val="23966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Doppelspalt auch ein Interferometer</a:t>
            </a:r>
          </a:p>
        </p:txBody>
      </p:sp>
      <p:sp>
        <p:nvSpPr>
          <p:cNvPr id="4" name="Foliennummernplatzhalter 3"/>
          <p:cNvSpPr>
            <a:spLocks noGrp="1"/>
          </p:cNvSpPr>
          <p:nvPr>
            <p:ph type="sldNum" sz="quarter" idx="5"/>
          </p:nvPr>
        </p:nvSpPr>
        <p:spPr/>
        <p:txBody>
          <a:bodyPr/>
          <a:lstStyle/>
          <a:p>
            <a:fld id="{2969AC09-DF60-43F4-96BF-67D4D9A74094}" type="slidenum">
              <a:rPr lang="de-DE" smtClean="0"/>
              <a:t>3</a:t>
            </a:fld>
            <a:endParaRPr lang="de-DE"/>
          </a:p>
        </p:txBody>
      </p:sp>
    </p:spTree>
    <p:extLst>
      <p:ext uri="{BB962C8B-B14F-4D97-AF65-F5344CB8AC3E}">
        <p14:creationId xmlns:p14="http://schemas.microsoft.com/office/powerpoint/2010/main" val="299989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Kürzer 5+5+5</a:t>
            </a:r>
          </a:p>
        </p:txBody>
      </p:sp>
      <p:sp>
        <p:nvSpPr>
          <p:cNvPr id="4" name="Foliennummernplatzhalter 3"/>
          <p:cNvSpPr>
            <a:spLocks noGrp="1"/>
          </p:cNvSpPr>
          <p:nvPr>
            <p:ph type="sldNum" sz="quarter" idx="5"/>
          </p:nvPr>
        </p:nvSpPr>
        <p:spPr/>
        <p:txBody>
          <a:bodyPr/>
          <a:lstStyle/>
          <a:p>
            <a:fld id="{2969AC09-DF60-43F4-96BF-67D4D9A74094}" type="slidenum">
              <a:rPr lang="de-DE" smtClean="0"/>
              <a:t>5</a:t>
            </a:fld>
            <a:endParaRPr lang="de-DE"/>
          </a:p>
        </p:txBody>
      </p:sp>
    </p:spTree>
    <p:extLst>
      <p:ext uri="{BB962C8B-B14F-4D97-AF65-F5344CB8AC3E}">
        <p14:creationId xmlns:p14="http://schemas.microsoft.com/office/powerpoint/2010/main" val="77875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Kennen nur Photonen als Quantenobjekte zu diesem Zeitpunkt</a:t>
            </a:r>
          </a:p>
        </p:txBody>
      </p:sp>
      <p:sp>
        <p:nvSpPr>
          <p:cNvPr id="4" name="Foliennummernplatzhalter 3"/>
          <p:cNvSpPr>
            <a:spLocks noGrp="1"/>
          </p:cNvSpPr>
          <p:nvPr>
            <p:ph type="sldNum" sz="quarter" idx="5"/>
          </p:nvPr>
        </p:nvSpPr>
        <p:spPr/>
        <p:txBody>
          <a:bodyPr/>
          <a:lstStyle/>
          <a:p>
            <a:fld id="{2969AC09-DF60-43F4-96BF-67D4D9A74094}" type="slidenum">
              <a:rPr lang="de-DE" smtClean="0"/>
              <a:t>8</a:t>
            </a:fld>
            <a:endParaRPr lang="de-DE"/>
          </a:p>
        </p:txBody>
      </p:sp>
    </p:spTree>
    <p:extLst>
      <p:ext uri="{BB962C8B-B14F-4D97-AF65-F5344CB8AC3E}">
        <p14:creationId xmlns:p14="http://schemas.microsoft.com/office/powerpoint/2010/main" val="70216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Erkenntnisgewinnung/Kommunikation</a:t>
            </a:r>
          </a:p>
        </p:txBody>
      </p:sp>
      <p:sp>
        <p:nvSpPr>
          <p:cNvPr id="4" name="Foliennummernplatzhalter 3"/>
          <p:cNvSpPr>
            <a:spLocks noGrp="1"/>
          </p:cNvSpPr>
          <p:nvPr>
            <p:ph type="sldNum" sz="quarter" idx="5"/>
          </p:nvPr>
        </p:nvSpPr>
        <p:spPr/>
        <p:txBody>
          <a:bodyPr/>
          <a:lstStyle/>
          <a:p>
            <a:fld id="{2969AC09-DF60-43F4-96BF-67D4D9A74094}" type="slidenum">
              <a:rPr lang="de-DE" smtClean="0"/>
              <a:t>12</a:t>
            </a:fld>
            <a:endParaRPr lang="de-DE"/>
          </a:p>
        </p:txBody>
      </p:sp>
    </p:spTree>
    <p:extLst>
      <p:ext uri="{BB962C8B-B14F-4D97-AF65-F5344CB8AC3E}">
        <p14:creationId xmlns:p14="http://schemas.microsoft.com/office/powerpoint/2010/main" val="403581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Superposition definiert Markus</a:t>
            </a:r>
          </a:p>
          <a:p>
            <a:r>
              <a:rPr lang="de-DE" dirty="0"/>
              <a:t>Superposition als Ursache extra dazu</a:t>
            </a:r>
          </a:p>
          <a:p>
            <a:r>
              <a:rPr lang="de-DE" dirty="0"/>
              <a:t>Video zur Interferenz von Elektronen als Aufhänger der Verallgemeinerung</a:t>
            </a:r>
          </a:p>
        </p:txBody>
      </p:sp>
      <p:sp>
        <p:nvSpPr>
          <p:cNvPr id="4" name="Foliennummernplatzhalter 3"/>
          <p:cNvSpPr>
            <a:spLocks noGrp="1"/>
          </p:cNvSpPr>
          <p:nvPr>
            <p:ph type="sldNum" sz="quarter" idx="5"/>
          </p:nvPr>
        </p:nvSpPr>
        <p:spPr/>
        <p:txBody>
          <a:bodyPr/>
          <a:lstStyle/>
          <a:p>
            <a:fld id="{2969AC09-DF60-43F4-96BF-67D4D9A74094}" type="slidenum">
              <a:rPr lang="de-DE" smtClean="0"/>
              <a:t>22</a:t>
            </a:fld>
            <a:endParaRPr lang="de-DE"/>
          </a:p>
        </p:txBody>
      </p:sp>
    </p:spTree>
    <p:extLst>
      <p:ext uri="{BB962C8B-B14F-4D97-AF65-F5344CB8AC3E}">
        <p14:creationId xmlns:p14="http://schemas.microsoft.com/office/powerpoint/2010/main" val="1885691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folie_TUD_weiß-blau">
    <p:spTree>
      <p:nvGrpSpPr>
        <p:cNvPr id="1" name=""/>
        <p:cNvGrpSpPr/>
        <p:nvPr/>
      </p:nvGrpSpPr>
      <p:grpSpPr>
        <a:xfrm>
          <a:off x="0" y="0"/>
          <a:ext cx="0" cy="0"/>
          <a:chOff x="0" y="0"/>
          <a:chExt cx="0" cy="0"/>
        </a:xfrm>
      </p:grpSpPr>
      <p:pic>
        <p:nvPicPr>
          <p:cNvPr id="14" name="Grafik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
        <p:nvSpPr>
          <p:cNvPr id="13" name="Rechteck 12"/>
          <p:cNvSpPr/>
          <p:nvPr/>
        </p:nvSpPr>
        <p:spPr>
          <a:xfrm>
            <a:off x="0" y="1204912"/>
            <a:ext cx="12192000" cy="5653089"/>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9"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20"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21"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Struktureinheit der TU Dresden</a:t>
            </a:r>
          </a:p>
        </p:txBody>
      </p:sp>
      <p:sp>
        <p:nvSpPr>
          <p:cNvPr id="22"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23"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18. Februar 2022</a:t>
            </a:r>
          </a:p>
        </p:txBody>
      </p:sp>
    </p:spTree>
    <p:extLst>
      <p:ext uri="{BB962C8B-B14F-4D97-AF65-F5344CB8AC3E}">
        <p14:creationId xmlns:p14="http://schemas.microsoft.com/office/powerpoint/2010/main" val="133091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elfolie_TUD_weiß-blau">
    <p:spTree>
      <p:nvGrpSpPr>
        <p:cNvPr id="1" name=""/>
        <p:cNvGrpSpPr/>
        <p:nvPr/>
      </p:nvGrpSpPr>
      <p:grpSpPr>
        <a:xfrm>
          <a:off x="0" y="0"/>
          <a:ext cx="0" cy="0"/>
          <a:chOff x="0" y="0"/>
          <a:chExt cx="0" cy="0"/>
        </a:xfrm>
      </p:grpSpPr>
      <p:sp>
        <p:nvSpPr>
          <p:cNvPr id="13" name="Rechteck 12"/>
          <p:cNvSpPr/>
          <p:nvPr/>
        </p:nvSpPr>
        <p:spPr>
          <a:xfrm>
            <a:off x="0" y="1204912"/>
            <a:ext cx="12192000" cy="5653089"/>
          </a:xfrm>
          <a:prstGeom prst="rect">
            <a:avLst/>
          </a:prstGeom>
          <a:gradFill>
            <a:gsLst>
              <a:gs pos="14000">
                <a:srgbClr val="DE2526"/>
              </a:gs>
              <a:gs pos="100000">
                <a:srgbClr val="CD1719"/>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1" name="Grafik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10214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Titelfolie_TUD_weiß-blau">
    <p:spTree>
      <p:nvGrpSpPr>
        <p:cNvPr id="1" name=""/>
        <p:cNvGrpSpPr/>
        <p:nvPr/>
      </p:nvGrpSpPr>
      <p:grpSpPr>
        <a:xfrm>
          <a:off x="0" y="0"/>
          <a:ext cx="0" cy="0"/>
          <a:chOff x="0" y="0"/>
          <a:chExt cx="0" cy="0"/>
        </a:xfrm>
      </p:grpSpPr>
      <p:sp>
        <p:nvSpPr>
          <p:cNvPr id="18" name="Rechteck 13">
            <a:extLst>
              <a:ext uri="{FF2B5EF4-FFF2-40B4-BE49-F238E27FC236}">
                <a16:creationId xmlns:a16="http://schemas.microsoft.com/office/drawing/2014/main" id="{8D22BFAA-62C6-4AF7-A140-D9E9750A54AC}"/>
              </a:ext>
            </a:extLst>
          </p:cNvPr>
          <p:cNvSpPr/>
          <p:nvPr userDrawn="1"/>
        </p:nvSpPr>
        <p:spPr>
          <a:xfrm>
            <a:off x="3151994" y="2563831"/>
            <a:ext cx="9050720" cy="4317954"/>
          </a:xfrm>
          <a:custGeom>
            <a:avLst/>
            <a:gdLst>
              <a:gd name="connsiteX0" fmla="*/ 0 w 5904411"/>
              <a:gd name="connsiteY0" fmla="*/ 0 h 3967747"/>
              <a:gd name="connsiteX1" fmla="*/ 5904411 w 5904411"/>
              <a:gd name="connsiteY1" fmla="*/ 0 h 3967747"/>
              <a:gd name="connsiteX2" fmla="*/ 5904411 w 5904411"/>
              <a:gd name="connsiteY2" fmla="*/ 3967747 h 3967747"/>
              <a:gd name="connsiteX3" fmla="*/ 0 w 5904411"/>
              <a:gd name="connsiteY3" fmla="*/ 3967747 h 3967747"/>
              <a:gd name="connsiteX4" fmla="*/ 0 w 5904411"/>
              <a:gd name="connsiteY4" fmla="*/ 0 h 3967747"/>
              <a:gd name="connsiteX0" fmla="*/ 3590925 w 5904411"/>
              <a:gd name="connsiteY0" fmla="*/ 0 h 3967747"/>
              <a:gd name="connsiteX1" fmla="*/ 5904411 w 5904411"/>
              <a:gd name="connsiteY1" fmla="*/ 0 h 3967747"/>
              <a:gd name="connsiteX2" fmla="*/ 5904411 w 5904411"/>
              <a:gd name="connsiteY2" fmla="*/ 3967747 h 3967747"/>
              <a:gd name="connsiteX3" fmla="*/ 0 w 5904411"/>
              <a:gd name="connsiteY3" fmla="*/ 3967747 h 3967747"/>
              <a:gd name="connsiteX4" fmla="*/ 3590925 w 5904411"/>
              <a:gd name="connsiteY4" fmla="*/ 0 h 3967747"/>
              <a:gd name="connsiteX0" fmla="*/ 3857625 w 6171111"/>
              <a:gd name="connsiteY0" fmla="*/ 0 h 3967747"/>
              <a:gd name="connsiteX1" fmla="*/ 6171111 w 6171111"/>
              <a:gd name="connsiteY1" fmla="*/ 0 h 3967747"/>
              <a:gd name="connsiteX2" fmla="*/ 6171111 w 6171111"/>
              <a:gd name="connsiteY2" fmla="*/ 3967747 h 3967747"/>
              <a:gd name="connsiteX3" fmla="*/ 0 w 6171111"/>
              <a:gd name="connsiteY3" fmla="*/ 3958222 h 3967747"/>
              <a:gd name="connsiteX4" fmla="*/ 3857625 w 6171111"/>
              <a:gd name="connsiteY4" fmla="*/ 0 h 3967747"/>
              <a:gd name="connsiteX0" fmla="*/ 3952875 w 6171111"/>
              <a:gd name="connsiteY0" fmla="*/ 9525 h 3967747"/>
              <a:gd name="connsiteX1" fmla="*/ 6171111 w 6171111"/>
              <a:gd name="connsiteY1" fmla="*/ 0 h 3967747"/>
              <a:gd name="connsiteX2" fmla="*/ 6171111 w 6171111"/>
              <a:gd name="connsiteY2" fmla="*/ 3967747 h 3967747"/>
              <a:gd name="connsiteX3" fmla="*/ 0 w 6171111"/>
              <a:gd name="connsiteY3" fmla="*/ 3958222 h 3967747"/>
              <a:gd name="connsiteX4" fmla="*/ 3952875 w 6171111"/>
              <a:gd name="connsiteY4" fmla="*/ 9525 h 3967747"/>
              <a:gd name="connsiteX0" fmla="*/ 3925061 w 6171111"/>
              <a:gd name="connsiteY0" fmla="*/ 0 h 3972129"/>
              <a:gd name="connsiteX1" fmla="*/ 6171111 w 6171111"/>
              <a:gd name="connsiteY1" fmla="*/ 4382 h 3972129"/>
              <a:gd name="connsiteX2" fmla="*/ 6171111 w 6171111"/>
              <a:gd name="connsiteY2" fmla="*/ 3972129 h 3972129"/>
              <a:gd name="connsiteX3" fmla="*/ 0 w 6171111"/>
              <a:gd name="connsiteY3" fmla="*/ 3962604 h 3972129"/>
              <a:gd name="connsiteX4" fmla="*/ 3925061 w 6171111"/>
              <a:gd name="connsiteY4" fmla="*/ 0 h 3972129"/>
              <a:gd name="connsiteX0" fmla="*/ 3925061 w 6171111"/>
              <a:gd name="connsiteY0" fmla="*/ 381 h 3967747"/>
              <a:gd name="connsiteX1" fmla="*/ 6171111 w 6171111"/>
              <a:gd name="connsiteY1" fmla="*/ 0 h 3967747"/>
              <a:gd name="connsiteX2" fmla="*/ 6171111 w 6171111"/>
              <a:gd name="connsiteY2" fmla="*/ 3967747 h 3967747"/>
              <a:gd name="connsiteX3" fmla="*/ 0 w 6171111"/>
              <a:gd name="connsiteY3" fmla="*/ 3958222 h 3967747"/>
              <a:gd name="connsiteX4" fmla="*/ 3925061 w 6171111"/>
              <a:gd name="connsiteY4" fmla="*/ 381 h 3967747"/>
              <a:gd name="connsiteX0" fmla="*/ 3961821 w 6207871"/>
              <a:gd name="connsiteY0" fmla="*/ 381 h 3981196"/>
              <a:gd name="connsiteX1" fmla="*/ 6207871 w 6207871"/>
              <a:gd name="connsiteY1" fmla="*/ 0 h 3981196"/>
              <a:gd name="connsiteX2" fmla="*/ 6207871 w 6207871"/>
              <a:gd name="connsiteY2" fmla="*/ 3967747 h 3981196"/>
              <a:gd name="connsiteX3" fmla="*/ 0 w 6207871"/>
              <a:gd name="connsiteY3" fmla="*/ 3981196 h 3981196"/>
              <a:gd name="connsiteX4" fmla="*/ 3961821 w 6207871"/>
              <a:gd name="connsiteY4" fmla="*/ 381 h 3981196"/>
              <a:gd name="connsiteX0" fmla="*/ 3984796 w 6230846"/>
              <a:gd name="connsiteY0" fmla="*/ 381 h 3981196"/>
              <a:gd name="connsiteX1" fmla="*/ 6230846 w 6230846"/>
              <a:gd name="connsiteY1" fmla="*/ 0 h 3981196"/>
              <a:gd name="connsiteX2" fmla="*/ 6230846 w 6230846"/>
              <a:gd name="connsiteY2" fmla="*/ 3967747 h 3981196"/>
              <a:gd name="connsiteX3" fmla="*/ 0 w 6230846"/>
              <a:gd name="connsiteY3" fmla="*/ 3981196 h 3981196"/>
              <a:gd name="connsiteX4" fmla="*/ 3984796 w 6230846"/>
              <a:gd name="connsiteY4" fmla="*/ 381 h 3981196"/>
              <a:gd name="connsiteX0" fmla="*/ 3984796 w 8344852"/>
              <a:gd name="connsiteY0" fmla="*/ 381 h 3981196"/>
              <a:gd name="connsiteX1" fmla="*/ 8344852 w 8344852"/>
              <a:gd name="connsiteY1" fmla="*/ 0 h 3981196"/>
              <a:gd name="connsiteX2" fmla="*/ 6230846 w 8344852"/>
              <a:gd name="connsiteY2" fmla="*/ 3967747 h 3981196"/>
              <a:gd name="connsiteX3" fmla="*/ 0 w 8344852"/>
              <a:gd name="connsiteY3" fmla="*/ 3981196 h 3981196"/>
              <a:gd name="connsiteX4" fmla="*/ 3984796 w 8344852"/>
              <a:gd name="connsiteY4" fmla="*/ 381 h 3981196"/>
              <a:gd name="connsiteX0" fmla="*/ 3984796 w 8344852"/>
              <a:gd name="connsiteY0" fmla="*/ 381 h 3981196"/>
              <a:gd name="connsiteX1" fmla="*/ 8344852 w 8344852"/>
              <a:gd name="connsiteY1" fmla="*/ 0 h 3981196"/>
              <a:gd name="connsiteX2" fmla="*/ 8344852 w 8344852"/>
              <a:gd name="connsiteY2" fmla="*/ 3967748 h 3981196"/>
              <a:gd name="connsiteX3" fmla="*/ 0 w 8344852"/>
              <a:gd name="connsiteY3" fmla="*/ 3981196 h 3981196"/>
              <a:gd name="connsiteX4" fmla="*/ 3984796 w 8344852"/>
              <a:gd name="connsiteY4" fmla="*/ 381 h 3981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4852" h="3981196">
                <a:moveTo>
                  <a:pt x="3984796" y="381"/>
                </a:moveTo>
                <a:lnTo>
                  <a:pt x="8344852" y="0"/>
                </a:lnTo>
                <a:lnTo>
                  <a:pt x="8344852" y="3967748"/>
                </a:lnTo>
                <a:lnTo>
                  <a:pt x="0" y="3981196"/>
                </a:lnTo>
                <a:lnTo>
                  <a:pt x="3984796" y="381"/>
                </a:ln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19" name="Rechteck 9">
            <a:extLst>
              <a:ext uri="{FF2B5EF4-FFF2-40B4-BE49-F238E27FC236}">
                <a16:creationId xmlns:a16="http://schemas.microsoft.com/office/drawing/2014/main" id="{9FD71789-74E3-45C9-B1BA-98AEA75CF44C}"/>
              </a:ext>
            </a:extLst>
          </p:cNvPr>
          <p:cNvSpPr/>
          <p:nvPr userDrawn="1"/>
        </p:nvSpPr>
        <p:spPr>
          <a:xfrm>
            <a:off x="-1" y="3692352"/>
            <a:ext cx="9555747" cy="3185710"/>
          </a:xfrm>
          <a:custGeom>
            <a:avLst/>
            <a:gdLst>
              <a:gd name="connsiteX0" fmla="*/ 0 w 8810492"/>
              <a:gd name="connsiteY0" fmla="*/ 0 h 2937256"/>
              <a:gd name="connsiteX1" fmla="*/ 8810492 w 8810492"/>
              <a:gd name="connsiteY1" fmla="*/ 0 h 2937256"/>
              <a:gd name="connsiteX2" fmla="*/ 8810492 w 8810492"/>
              <a:gd name="connsiteY2" fmla="*/ 2937256 h 2937256"/>
              <a:gd name="connsiteX3" fmla="*/ 0 w 8810492"/>
              <a:gd name="connsiteY3" fmla="*/ 2937256 h 2937256"/>
              <a:gd name="connsiteX4" fmla="*/ 0 w 8810492"/>
              <a:gd name="connsiteY4" fmla="*/ 0 h 2937256"/>
              <a:gd name="connsiteX0" fmla="*/ 0 w 8810492"/>
              <a:gd name="connsiteY0" fmla="*/ 0 h 2937256"/>
              <a:gd name="connsiteX1" fmla="*/ 5858286 w 8810492"/>
              <a:gd name="connsiteY1" fmla="*/ 0 h 2937256"/>
              <a:gd name="connsiteX2" fmla="*/ 8810492 w 8810492"/>
              <a:gd name="connsiteY2" fmla="*/ 2937256 h 2937256"/>
              <a:gd name="connsiteX3" fmla="*/ 0 w 8810492"/>
              <a:gd name="connsiteY3" fmla="*/ 2937256 h 2937256"/>
              <a:gd name="connsiteX4" fmla="*/ 0 w 8810492"/>
              <a:gd name="connsiteY4" fmla="*/ 0 h 293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492" h="2937256">
                <a:moveTo>
                  <a:pt x="0" y="0"/>
                </a:moveTo>
                <a:lnTo>
                  <a:pt x="5858286" y="0"/>
                </a:lnTo>
                <a:lnTo>
                  <a:pt x="8810492" y="2937256"/>
                </a:lnTo>
                <a:lnTo>
                  <a:pt x="0" y="2937256"/>
                </a:lnTo>
                <a:lnTo>
                  <a:pt x="0" y="0"/>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de-DE" dirty="0"/>
              <a:t> </a:t>
            </a:r>
          </a:p>
        </p:txBody>
      </p:sp>
      <p:sp>
        <p:nvSpPr>
          <p:cNvPr id="20" name="Rechteck 8">
            <a:extLst>
              <a:ext uri="{FF2B5EF4-FFF2-40B4-BE49-F238E27FC236}">
                <a16:creationId xmlns:a16="http://schemas.microsoft.com/office/drawing/2014/main" id="{E0A106CA-E2A4-4455-BD1E-8B7BA6CDC669}"/>
              </a:ext>
            </a:extLst>
          </p:cNvPr>
          <p:cNvSpPr/>
          <p:nvPr userDrawn="1"/>
        </p:nvSpPr>
        <p:spPr>
          <a:xfrm>
            <a:off x="-709" y="2302249"/>
            <a:ext cx="6020777" cy="4581946"/>
          </a:xfrm>
          <a:custGeom>
            <a:avLst/>
            <a:gdLst>
              <a:gd name="connsiteX0" fmla="*/ 0 w 3587931"/>
              <a:gd name="connsiteY0" fmla="*/ 0 h 5307874"/>
              <a:gd name="connsiteX1" fmla="*/ 3587931 w 3587931"/>
              <a:gd name="connsiteY1" fmla="*/ 0 h 5307874"/>
              <a:gd name="connsiteX2" fmla="*/ 3587931 w 3587931"/>
              <a:gd name="connsiteY2" fmla="*/ 5307874 h 5307874"/>
              <a:gd name="connsiteX3" fmla="*/ 0 w 3587931"/>
              <a:gd name="connsiteY3" fmla="*/ 5307874 h 5307874"/>
              <a:gd name="connsiteX4" fmla="*/ 0 w 3587931"/>
              <a:gd name="connsiteY4" fmla="*/ 0 h 5307874"/>
              <a:gd name="connsiteX0" fmla="*/ 0 w 3587931"/>
              <a:gd name="connsiteY0" fmla="*/ 0 h 5307874"/>
              <a:gd name="connsiteX1" fmla="*/ 3587931 w 3587931"/>
              <a:gd name="connsiteY1" fmla="*/ 0 h 5307874"/>
              <a:gd name="connsiteX2" fmla="*/ 3587931 w 3587931"/>
              <a:gd name="connsiteY2" fmla="*/ 3657600 h 5307874"/>
              <a:gd name="connsiteX3" fmla="*/ 3587931 w 3587931"/>
              <a:gd name="connsiteY3" fmla="*/ 5307874 h 5307874"/>
              <a:gd name="connsiteX4" fmla="*/ 0 w 3587931"/>
              <a:gd name="connsiteY4" fmla="*/ 5307874 h 5307874"/>
              <a:gd name="connsiteX5" fmla="*/ 0 w 3587931"/>
              <a:gd name="connsiteY5" fmla="*/ 0 h 5307874"/>
              <a:gd name="connsiteX0" fmla="*/ 0 w 3587931"/>
              <a:gd name="connsiteY0" fmla="*/ 0 h 5307874"/>
              <a:gd name="connsiteX1" fmla="*/ 1463039 w 3587931"/>
              <a:gd name="connsiteY1" fmla="*/ 1445623 h 5307874"/>
              <a:gd name="connsiteX2" fmla="*/ 3587931 w 3587931"/>
              <a:gd name="connsiteY2" fmla="*/ 3657600 h 5307874"/>
              <a:gd name="connsiteX3" fmla="*/ 3587931 w 3587931"/>
              <a:gd name="connsiteY3" fmla="*/ 5307874 h 5307874"/>
              <a:gd name="connsiteX4" fmla="*/ 0 w 3587931"/>
              <a:gd name="connsiteY4" fmla="*/ 5307874 h 5307874"/>
              <a:gd name="connsiteX5" fmla="*/ 0 w 3587931"/>
              <a:gd name="connsiteY5" fmla="*/ 0 h 5307874"/>
              <a:gd name="connsiteX0" fmla="*/ 0 w 3622765"/>
              <a:gd name="connsiteY0" fmla="*/ 0 h 5307874"/>
              <a:gd name="connsiteX1" fmla="*/ 1463039 w 3622765"/>
              <a:gd name="connsiteY1" fmla="*/ 1445623 h 5307874"/>
              <a:gd name="connsiteX2" fmla="*/ 3622765 w 3622765"/>
              <a:gd name="connsiteY2" fmla="*/ 3614057 h 5307874"/>
              <a:gd name="connsiteX3" fmla="*/ 3587931 w 3622765"/>
              <a:gd name="connsiteY3" fmla="*/ 5307874 h 5307874"/>
              <a:gd name="connsiteX4" fmla="*/ 0 w 3622765"/>
              <a:gd name="connsiteY4" fmla="*/ 5307874 h 5307874"/>
              <a:gd name="connsiteX5" fmla="*/ 0 w 3622765"/>
              <a:gd name="connsiteY5" fmla="*/ 0 h 5307874"/>
              <a:gd name="connsiteX0" fmla="*/ 0 w 3622765"/>
              <a:gd name="connsiteY0" fmla="*/ 0 h 5307874"/>
              <a:gd name="connsiteX1" fmla="*/ 1463039 w 3622765"/>
              <a:gd name="connsiteY1" fmla="*/ 1445623 h 5307874"/>
              <a:gd name="connsiteX2" fmla="*/ 3622765 w 3622765"/>
              <a:gd name="connsiteY2" fmla="*/ 3614057 h 5307874"/>
              <a:gd name="connsiteX3" fmla="*/ 3622765 w 3622765"/>
              <a:gd name="connsiteY3" fmla="*/ 5307874 h 5307874"/>
              <a:gd name="connsiteX4" fmla="*/ 0 w 3622765"/>
              <a:gd name="connsiteY4" fmla="*/ 5307874 h 5307874"/>
              <a:gd name="connsiteX5" fmla="*/ 0 w 3622765"/>
              <a:gd name="connsiteY5" fmla="*/ 0 h 5307874"/>
              <a:gd name="connsiteX0" fmla="*/ 0 w 3622765"/>
              <a:gd name="connsiteY0" fmla="*/ 0 h 5307874"/>
              <a:gd name="connsiteX1" fmla="*/ 1463039 w 3622765"/>
              <a:gd name="connsiteY1" fmla="*/ 1445623 h 5307874"/>
              <a:gd name="connsiteX2" fmla="*/ 3578520 w 3622765"/>
              <a:gd name="connsiteY2" fmla="*/ 3614057 h 5307874"/>
              <a:gd name="connsiteX3" fmla="*/ 3622765 w 3622765"/>
              <a:gd name="connsiteY3" fmla="*/ 5307874 h 5307874"/>
              <a:gd name="connsiteX4" fmla="*/ 0 w 3622765"/>
              <a:gd name="connsiteY4" fmla="*/ 5307874 h 5307874"/>
              <a:gd name="connsiteX5" fmla="*/ 0 w 3622765"/>
              <a:gd name="connsiteY5" fmla="*/ 0 h 5307874"/>
              <a:gd name="connsiteX0" fmla="*/ 0 w 3593268"/>
              <a:gd name="connsiteY0" fmla="*/ 0 h 5307874"/>
              <a:gd name="connsiteX1" fmla="*/ 1463039 w 3593268"/>
              <a:gd name="connsiteY1" fmla="*/ 1445623 h 5307874"/>
              <a:gd name="connsiteX2" fmla="*/ 3578520 w 3593268"/>
              <a:gd name="connsiteY2" fmla="*/ 3614057 h 5307874"/>
              <a:gd name="connsiteX3" fmla="*/ 3593268 w 3593268"/>
              <a:gd name="connsiteY3" fmla="*/ 5307874 h 5307874"/>
              <a:gd name="connsiteX4" fmla="*/ 0 w 3593268"/>
              <a:gd name="connsiteY4" fmla="*/ 5307874 h 5307874"/>
              <a:gd name="connsiteX5" fmla="*/ 0 w 3593268"/>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63771 w 3578520"/>
              <a:gd name="connsiteY3" fmla="*/ 5307874 h 5307874"/>
              <a:gd name="connsiteX4" fmla="*/ 0 w 3578520"/>
              <a:gd name="connsiteY4" fmla="*/ 5307874 h 5307874"/>
              <a:gd name="connsiteX5" fmla="*/ 0 w 3578520"/>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71146 w 3578520"/>
              <a:gd name="connsiteY3" fmla="*/ 5307874 h 5307874"/>
              <a:gd name="connsiteX4" fmla="*/ 0 w 3578520"/>
              <a:gd name="connsiteY4" fmla="*/ 5307874 h 5307874"/>
              <a:gd name="connsiteX5" fmla="*/ 0 w 3578520"/>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78520 w 3578520"/>
              <a:gd name="connsiteY3" fmla="*/ 5307874 h 5307874"/>
              <a:gd name="connsiteX4" fmla="*/ 0 w 3578520"/>
              <a:gd name="connsiteY4" fmla="*/ 5307874 h 5307874"/>
              <a:gd name="connsiteX5" fmla="*/ 0 w 3578520"/>
              <a:gd name="connsiteY5" fmla="*/ 0 h 5307874"/>
              <a:gd name="connsiteX0" fmla="*/ 0 w 3599785"/>
              <a:gd name="connsiteY0" fmla="*/ 0 h 3872478"/>
              <a:gd name="connsiteX1" fmla="*/ 1484304 w 3599785"/>
              <a:gd name="connsiteY1" fmla="*/ 10227 h 3872478"/>
              <a:gd name="connsiteX2" fmla="*/ 3599785 w 3599785"/>
              <a:gd name="connsiteY2" fmla="*/ 2178661 h 3872478"/>
              <a:gd name="connsiteX3" fmla="*/ 3599785 w 3599785"/>
              <a:gd name="connsiteY3" fmla="*/ 3872478 h 3872478"/>
              <a:gd name="connsiteX4" fmla="*/ 21265 w 3599785"/>
              <a:gd name="connsiteY4" fmla="*/ 3872478 h 3872478"/>
              <a:gd name="connsiteX5" fmla="*/ 0 w 3599785"/>
              <a:gd name="connsiteY5" fmla="*/ 0 h 3872478"/>
              <a:gd name="connsiteX0" fmla="*/ 0 w 3599785"/>
              <a:gd name="connsiteY0" fmla="*/ 0 h 4223352"/>
              <a:gd name="connsiteX1" fmla="*/ 1484304 w 3599785"/>
              <a:gd name="connsiteY1" fmla="*/ 10227 h 4223352"/>
              <a:gd name="connsiteX2" fmla="*/ 3599785 w 3599785"/>
              <a:gd name="connsiteY2" fmla="*/ 2178661 h 4223352"/>
              <a:gd name="connsiteX3" fmla="*/ 3589153 w 3599785"/>
              <a:gd name="connsiteY3" fmla="*/ 4223352 h 4223352"/>
              <a:gd name="connsiteX4" fmla="*/ 21265 w 3599785"/>
              <a:gd name="connsiteY4" fmla="*/ 3872478 h 4223352"/>
              <a:gd name="connsiteX5" fmla="*/ 0 w 3599785"/>
              <a:gd name="connsiteY5" fmla="*/ 0 h 4223352"/>
              <a:gd name="connsiteX0" fmla="*/ 0 w 3599785"/>
              <a:gd name="connsiteY0" fmla="*/ 0 h 4223352"/>
              <a:gd name="connsiteX1" fmla="*/ 1484304 w 3599785"/>
              <a:gd name="connsiteY1" fmla="*/ 10227 h 4223352"/>
              <a:gd name="connsiteX2" fmla="*/ 3599785 w 3599785"/>
              <a:gd name="connsiteY2" fmla="*/ 2178661 h 4223352"/>
              <a:gd name="connsiteX3" fmla="*/ 3589153 w 3599785"/>
              <a:gd name="connsiteY3" fmla="*/ 4223352 h 4223352"/>
              <a:gd name="connsiteX4" fmla="*/ 0 w 3599785"/>
              <a:gd name="connsiteY4" fmla="*/ 4212720 h 4223352"/>
              <a:gd name="connsiteX5" fmla="*/ 0 w 3599785"/>
              <a:gd name="connsiteY5" fmla="*/ 0 h 4223352"/>
              <a:gd name="connsiteX0" fmla="*/ 0 w 3599785"/>
              <a:gd name="connsiteY0" fmla="*/ 7190 h 4230542"/>
              <a:gd name="connsiteX1" fmla="*/ 1484304 w 3599785"/>
              <a:gd name="connsiteY1" fmla="*/ 0 h 4230542"/>
              <a:gd name="connsiteX2" fmla="*/ 3599785 w 3599785"/>
              <a:gd name="connsiteY2" fmla="*/ 2185851 h 4230542"/>
              <a:gd name="connsiteX3" fmla="*/ 3589153 w 3599785"/>
              <a:gd name="connsiteY3" fmla="*/ 4230542 h 4230542"/>
              <a:gd name="connsiteX4" fmla="*/ 0 w 3599785"/>
              <a:gd name="connsiteY4" fmla="*/ 4219910 h 4230542"/>
              <a:gd name="connsiteX5" fmla="*/ 0 w 3599785"/>
              <a:gd name="connsiteY5" fmla="*/ 7190 h 4230542"/>
              <a:gd name="connsiteX0" fmla="*/ 0 w 3607160"/>
              <a:gd name="connsiteY0" fmla="*/ 14564 h 4230542"/>
              <a:gd name="connsiteX1" fmla="*/ 1491679 w 3607160"/>
              <a:gd name="connsiteY1" fmla="*/ 0 h 4230542"/>
              <a:gd name="connsiteX2" fmla="*/ 3607160 w 3607160"/>
              <a:gd name="connsiteY2" fmla="*/ 2185851 h 4230542"/>
              <a:gd name="connsiteX3" fmla="*/ 3596528 w 3607160"/>
              <a:gd name="connsiteY3" fmla="*/ 4230542 h 4230542"/>
              <a:gd name="connsiteX4" fmla="*/ 7375 w 3607160"/>
              <a:gd name="connsiteY4" fmla="*/ 4219910 h 4230542"/>
              <a:gd name="connsiteX5" fmla="*/ 0 w 3607160"/>
              <a:gd name="connsiteY5" fmla="*/ 14564 h 4230542"/>
              <a:gd name="connsiteX0" fmla="*/ 709 w 3600495"/>
              <a:gd name="connsiteY0" fmla="*/ 0 h 4407707"/>
              <a:gd name="connsiteX1" fmla="*/ 1485014 w 3600495"/>
              <a:gd name="connsiteY1" fmla="*/ 177165 h 4407707"/>
              <a:gd name="connsiteX2" fmla="*/ 3600495 w 3600495"/>
              <a:gd name="connsiteY2" fmla="*/ 2363016 h 4407707"/>
              <a:gd name="connsiteX3" fmla="*/ 3589863 w 3600495"/>
              <a:gd name="connsiteY3" fmla="*/ 4407707 h 4407707"/>
              <a:gd name="connsiteX4" fmla="*/ 710 w 3600495"/>
              <a:gd name="connsiteY4" fmla="*/ 4397075 h 4407707"/>
              <a:gd name="connsiteX5" fmla="*/ 709 w 3600495"/>
              <a:gd name="connsiteY5" fmla="*/ 0 h 4407707"/>
              <a:gd name="connsiteX0" fmla="*/ 709 w 3600495"/>
              <a:gd name="connsiteY0" fmla="*/ 0 h 4230727"/>
              <a:gd name="connsiteX1" fmla="*/ 1485014 w 3600495"/>
              <a:gd name="connsiteY1" fmla="*/ 185 h 4230727"/>
              <a:gd name="connsiteX2" fmla="*/ 3600495 w 3600495"/>
              <a:gd name="connsiteY2" fmla="*/ 2186036 h 4230727"/>
              <a:gd name="connsiteX3" fmla="*/ 3589863 w 3600495"/>
              <a:gd name="connsiteY3" fmla="*/ 4230727 h 4230727"/>
              <a:gd name="connsiteX4" fmla="*/ 710 w 3600495"/>
              <a:gd name="connsiteY4" fmla="*/ 4220095 h 4230727"/>
              <a:gd name="connsiteX5" fmla="*/ 709 w 3600495"/>
              <a:gd name="connsiteY5" fmla="*/ 0 h 4230727"/>
              <a:gd name="connsiteX0" fmla="*/ 709 w 5551215"/>
              <a:gd name="connsiteY0" fmla="*/ 0 h 4232550"/>
              <a:gd name="connsiteX1" fmla="*/ 1485014 w 5551215"/>
              <a:gd name="connsiteY1" fmla="*/ 185 h 4232550"/>
              <a:gd name="connsiteX2" fmla="*/ 5551215 w 5551215"/>
              <a:gd name="connsiteY2" fmla="*/ 4232550 h 4232550"/>
              <a:gd name="connsiteX3" fmla="*/ 3589863 w 5551215"/>
              <a:gd name="connsiteY3" fmla="*/ 4230727 h 4232550"/>
              <a:gd name="connsiteX4" fmla="*/ 710 w 5551215"/>
              <a:gd name="connsiteY4" fmla="*/ 4220095 h 4232550"/>
              <a:gd name="connsiteX5" fmla="*/ 709 w 5551215"/>
              <a:gd name="connsiteY5" fmla="*/ 0 h 4232550"/>
              <a:gd name="connsiteX0" fmla="*/ 709 w 5551215"/>
              <a:gd name="connsiteY0" fmla="*/ 0 h 4232550"/>
              <a:gd name="connsiteX1" fmla="*/ 1485014 w 5551215"/>
              <a:gd name="connsiteY1" fmla="*/ 185 h 4232550"/>
              <a:gd name="connsiteX2" fmla="*/ 5551215 w 5551215"/>
              <a:gd name="connsiteY2" fmla="*/ 4232550 h 4232550"/>
              <a:gd name="connsiteX3" fmla="*/ 710 w 5551215"/>
              <a:gd name="connsiteY3" fmla="*/ 4220095 h 4232550"/>
              <a:gd name="connsiteX4" fmla="*/ 709 w 5551215"/>
              <a:gd name="connsiteY4" fmla="*/ 0 h 4232550"/>
              <a:gd name="connsiteX0" fmla="*/ 709 w 5551215"/>
              <a:gd name="connsiteY0" fmla="*/ 0 h 4224599"/>
              <a:gd name="connsiteX1" fmla="*/ 1485014 w 5551215"/>
              <a:gd name="connsiteY1" fmla="*/ 185 h 4224599"/>
              <a:gd name="connsiteX2" fmla="*/ 5551215 w 5551215"/>
              <a:gd name="connsiteY2" fmla="*/ 4224599 h 4224599"/>
              <a:gd name="connsiteX3" fmla="*/ 710 w 5551215"/>
              <a:gd name="connsiteY3" fmla="*/ 4220095 h 4224599"/>
              <a:gd name="connsiteX4" fmla="*/ 709 w 5551215"/>
              <a:gd name="connsiteY4" fmla="*/ 0 h 422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215" h="4224599">
                <a:moveTo>
                  <a:pt x="709" y="0"/>
                </a:moveTo>
                <a:lnTo>
                  <a:pt x="1485014" y="185"/>
                </a:lnTo>
                <a:lnTo>
                  <a:pt x="5551215" y="4224599"/>
                </a:lnTo>
                <a:lnTo>
                  <a:pt x="710" y="4220095"/>
                </a:lnTo>
                <a:cubicBezTo>
                  <a:pt x="-1748" y="2818313"/>
                  <a:pt x="3167" y="1401782"/>
                  <a:pt x="70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a:p>
        </p:txBody>
      </p:sp>
      <p:sp>
        <p:nvSpPr>
          <p:cNvPr id="12" name="Textplatzhalter 25"/>
          <p:cNvSpPr>
            <a:spLocks noGrp="1"/>
          </p:cNvSpPr>
          <p:nvPr>
            <p:ph type="body" sz="quarter" idx="10" hasCustomPrompt="1"/>
          </p:nvPr>
        </p:nvSpPr>
        <p:spPr>
          <a:xfrm>
            <a:off x="882808" y="2852116"/>
            <a:ext cx="1959626"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Alexander Schuster</a:t>
            </a:r>
          </a:p>
        </p:txBody>
      </p:sp>
      <p:sp>
        <p:nvSpPr>
          <p:cNvPr id="14" name="Titel 1"/>
          <p:cNvSpPr>
            <a:spLocks noGrp="1"/>
          </p:cNvSpPr>
          <p:nvPr>
            <p:ph type="title" hasCustomPrompt="1"/>
          </p:nvPr>
        </p:nvSpPr>
        <p:spPr>
          <a:xfrm>
            <a:off x="882771" y="3835706"/>
            <a:ext cx="3016902"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Quantenphysik</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9" y="3138045"/>
            <a:ext cx="6185808" cy="492443"/>
          </a:xfrm>
          <a:prstGeom prst="rect">
            <a:avLst/>
          </a:prstGeom>
          <a:solidFill>
            <a:schemeClr val="bg1">
              <a:alpha val="90000"/>
            </a:schemeClr>
          </a:solidFill>
          <a:ln>
            <a:noFill/>
          </a:ln>
        </p:spPr>
        <p:txBody>
          <a:bodyPr wrap="square" lIns="72000" tIns="0" rIns="36000" bIns="0">
            <a:spAutoFit/>
          </a:bodyPr>
          <a:lstStyle>
            <a:lvl1pPr>
              <a:spcBef>
                <a:spcPts val="0"/>
              </a:spcBef>
              <a:defRPr sz="1600" b="0">
                <a:solidFill>
                  <a:schemeClr val="accent1"/>
                </a:solidFill>
              </a:defRPr>
            </a:lvl1pPr>
          </a:lstStyle>
          <a:p>
            <a:pPr lvl="0"/>
            <a:r>
              <a:rPr lang="de-DE" dirty="0"/>
              <a:t>Technische Universität Dresden</a:t>
            </a:r>
          </a:p>
          <a:p>
            <a:pPr lvl="0"/>
            <a:r>
              <a:rPr lang="de-DE" dirty="0"/>
              <a:t>Leibniz-Institut für Festkörper- und Werkstoffforschung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6185846" cy="1061829"/>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Doppelspaltexperiment und </a:t>
            </a:r>
          </a:p>
          <a:p>
            <a:pPr lvl="0"/>
            <a:r>
              <a:rPr lang="de-DE" dirty="0"/>
              <a:t>Quantenphysikalisches Weltbild</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595449"/>
            <a:ext cx="1566890"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Dresden / 2023</a:t>
            </a:r>
          </a:p>
        </p:txBody>
      </p:sp>
      <p:pic>
        <p:nvPicPr>
          <p:cNvPr id="21" name="Grafik 2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23" name="Grafik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3377318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el und ein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de-DE"/>
              <a:t>Titelmasterformat durch Klicken bearbeiten</a:t>
            </a:r>
            <a:endParaRPr lang="de-DE" dirty="0"/>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de-DE"/>
              <a:t>Formatvorlagen des Textmasters bearbeiten</a:t>
            </a:r>
          </a:p>
        </p:txBody>
      </p:sp>
    </p:spTree>
    <p:extLst>
      <p:ext uri="{BB962C8B-B14F-4D97-AF65-F5344CB8AC3E}">
        <p14:creationId xmlns:p14="http://schemas.microsoft.com/office/powerpoint/2010/main" val="3828119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el und 2 Inhalte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Inhaltsplatzhalter 3"/>
          <p:cNvSpPr>
            <a:spLocks noGrp="1"/>
          </p:cNvSpPr>
          <p:nvPr>
            <p:ph sz="quarter" idx="14"/>
          </p:nvPr>
        </p:nvSpPr>
        <p:spPr>
          <a:xfrm>
            <a:off x="874713" y="1481138"/>
            <a:ext cx="519588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quarter" idx="15"/>
          </p:nvPr>
        </p:nvSpPr>
        <p:spPr>
          <a:xfrm>
            <a:off x="6267450" y="1481138"/>
            <a:ext cx="519588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5737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und 2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70242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und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8070849" y="1484314"/>
            <a:ext cx="3384549" cy="4344985"/>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69992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9803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el und Inhalt und Bild_qu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0" y="4101152"/>
            <a:ext cx="12191999" cy="2028186"/>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10580687" cy="2398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9458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 und Inhalt und Bild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8070849" y="1484314"/>
            <a:ext cx="4121151" cy="4645024"/>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69992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7579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el und 3 Inhalte">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5"/>
            <a:ext cx="10580687" cy="684213"/>
          </a:xfrm>
        </p:spPr>
        <p:txBody>
          <a:bodyPr/>
          <a:lstStyle/>
          <a:p>
            <a:r>
              <a:rPr lang="de-DE"/>
              <a:t>Titelmasterformat durch Klicken bearbeiten</a:t>
            </a:r>
            <a:endParaRPr lang="de-DE" dirty="0"/>
          </a:p>
        </p:txBody>
      </p:sp>
      <p:sp>
        <p:nvSpPr>
          <p:cNvPr id="4" name="Inhaltsplatzhalter 3"/>
          <p:cNvSpPr>
            <a:spLocks noGrp="1"/>
          </p:cNvSpPr>
          <p:nvPr>
            <p:ph sz="quarter" idx="13"/>
          </p:nvPr>
        </p:nvSpPr>
        <p:spPr>
          <a:xfrm>
            <a:off x="874713" y="1481138"/>
            <a:ext cx="339883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quarter" idx="14"/>
          </p:nvPr>
        </p:nvSpPr>
        <p:spPr>
          <a:xfrm>
            <a:off x="4457699" y="1481138"/>
            <a:ext cx="3416301"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3"/>
          <p:cNvSpPr>
            <a:spLocks noGrp="1"/>
          </p:cNvSpPr>
          <p:nvPr>
            <p:ph sz="quarter" idx="15"/>
          </p:nvPr>
        </p:nvSpPr>
        <p:spPr>
          <a:xfrm>
            <a:off x="8070850" y="1481138"/>
            <a:ext cx="3384550"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4335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el und 4 Inhalte">
    <p:spTree>
      <p:nvGrpSpPr>
        <p:cNvPr id="1" name=""/>
        <p:cNvGrpSpPr/>
        <p:nvPr/>
      </p:nvGrpSpPr>
      <p:grpSpPr>
        <a:xfrm>
          <a:off x="0" y="0"/>
          <a:ext cx="0" cy="0"/>
          <a:chOff x="0" y="0"/>
          <a:chExt cx="0" cy="0"/>
        </a:xfrm>
      </p:grpSpPr>
      <p:sp>
        <p:nvSpPr>
          <p:cNvPr id="9" name="Bildplatzhalter 7"/>
          <p:cNvSpPr>
            <a:spLocks noGrp="1"/>
          </p:cNvSpPr>
          <p:nvPr>
            <p:ph type="pic" sz="quarter" idx="13"/>
          </p:nvPr>
        </p:nvSpPr>
        <p:spPr>
          <a:xfrm>
            <a:off x="874711" y="1484313"/>
            <a:ext cx="4300539" cy="1332000"/>
          </a:xfrm>
        </p:spPr>
        <p:txBody>
          <a:bodyPr/>
          <a:lstStyle/>
          <a:p>
            <a:r>
              <a:rPr lang="de-DE"/>
              <a:t>Bild durch Klicken auf Symbol hinzufügen</a:t>
            </a:r>
            <a:endParaRPr lang="de-DE" dirty="0"/>
          </a:p>
        </p:txBody>
      </p:sp>
      <p:sp>
        <p:nvSpPr>
          <p:cNvPr id="10" name="Bildplatzhalter 7"/>
          <p:cNvSpPr>
            <a:spLocks noGrp="1"/>
          </p:cNvSpPr>
          <p:nvPr>
            <p:ph type="pic" sz="quarter" idx="14"/>
          </p:nvPr>
        </p:nvSpPr>
        <p:spPr>
          <a:xfrm>
            <a:off x="874712" y="2943181"/>
            <a:ext cx="4300537" cy="1332000"/>
          </a:xfrm>
        </p:spPr>
        <p:txBody>
          <a:bodyPr/>
          <a:lstStyle/>
          <a:p>
            <a:r>
              <a:rPr lang="de-DE"/>
              <a:t>Bild durch Klicken auf Symbol hinzufügen</a:t>
            </a:r>
            <a:endParaRPr lang="de-DE" dirty="0"/>
          </a:p>
        </p:txBody>
      </p:sp>
      <p:sp>
        <p:nvSpPr>
          <p:cNvPr id="11" name="Bildplatzhalter 7"/>
          <p:cNvSpPr>
            <a:spLocks noGrp="1"/>
          </p:cNvSpPr>
          <p:nvPr>
            <p:ph type="pic" sz="quarter" idx="15"/>
          </p:nvPr>
        </p:nvSpPr>
        <p:spPr>
          <a:xfrm>
            <a:off x="874710" y="4402050"/>
            <a:ext cx="4300537" cy="1427249"/>
          </a:xfrm>
        </p:spPr>
        <p:txBody>
          <a:bodyPr/>
          <a:lstStyle/>
          <a:p>
            <a:r>
              <a:rPr lang="de-DE"/>
              <a:t>Bild durch Klicken auf Symbol hinzufügen</a:t>
            </a:r>
            <a:endParaRPr lang="de-DE" dirty="0"/>
          </a:p>
        </p:txBody>
      </p:sp>
      <p:sp>
        <p:nvSpPr>
          <p:cNvPr id="4" name="Titel 3"/>
          <p:cNvSpPr>
            <a:spLocks noGrp="1"/>
          </p:cNvSpPr>
          <p:nvPr>
            <p:ph type="title"/>
          </p:nvPr>
        </p:nvSpPr>
        <p:spPr/>
        <p:txBody>
          <a:bodyPr/>
          <a:lstStyle/>
          <a:p>
            <a:r>
              <a:rPr lang="de-DE"/>
              <a:t>Titelmasterformat durch Klicken bearbeiten</a:t>
            </a:r>
          </a:p>
        </p:txBody>
      </p:sp>
      <p:sp>
        <p:nvSpPr>
          <p:cNvPr id="5" name="Inhaltsplatzhalter 4"/>
          <p:cNvSpPr>
            <a:spLocks noGrp="1"/>
          </p:cNvSpPr>
          <p:nvPr>
            <p:ph sz="quarter" idx="16"/>
          </p:nvPr>
        </p:nvSpPr>
        <p:spPr>
          <a:xfrm>
            <a:off x="5365750" y="1484313"/>
            <a:ext cx="6089650"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2911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_TUD_blau">
    <p:spTree>
      <p:nvGrpSpPr>
        <p:cNvPr id="1" name=""/>
        <p:cNvGrpSpPr/>
        <p:nvPr/>
      </p:nvGrpSpPr>
      <p:grpSpPr>
        <a:xfrm>
          <a:off x="0" y="0"/>
          <a:ext cx="0" cy="0"/>
          <a:chOff x="0" y="0"/>
          <a:chExt cx="0" cy="0"/>
        </a:xfrm>
      </p:grpSpPr>
      <p:sp>
        <p:nvSpPr>
          <p:cNvPr id="13" name="Rechteck 12"/>
          <p:cNvSpPr/>
          <p:nvPr/>
        </p:nvSpPr>
        <p:spPr>
          <a:xfrm>
            <a:off x="0" y="0"/>
            <a:ext cx="121920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 name="Grafik 3" descr="Logo. Acht unregelmäßige Dreiecksflächen sind, im Uhrzeigersinn zu einem regelmäßig achteckigen Ring angeordnet. Links daneben zweizeilig der Schriftzug &quot;DRESDEN concept" title="Logo Dresden concep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7694" y="329323"/>
            <a:ext cx="1463906" cy="543600"/>
          </a:xfrm>
          <a:prstGeom prst="rect">
            <a:avLst/>
          </a:prstGeom>
        </p:spPr>
      </p:pic>
      <p:pic>
        <p:nvPicPr>
          <p:cNvPr id="3" name="Grafik 2"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04" y="349731"/>
            <a:ext cx="1765029" cy="514800"/>
          </a:xfrm>
          <a:prstGeom prst="rect">
            <a:avLst/>
          </a:prstGeom>
        </p:spPr>
      </p:pic>
      <p:sp>
        <p:nvSpPr>
          <p:cNvPr id="12"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18"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18. Februar 2022</a:t>
            </a:r>
          </a:p>
        </p:txBody>
      </p:sp>
    </p:spTree>
    <p:extLst>
      <p:ext uri="{BB962C8B-B14F-4D97-AF65-F5344CB8AC3E}">
        <p14:creationId xmlns:p14="http://schemas.microsoft.com/office/powerpoint/2010/main" val="1396564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2 Titel und 2 Inhalte">
    <p:spTree>
      <p:nvGrpSpPr>
        <p:cNvPr id="1" name=""/>
        <p:cNvGrpSpPr/>
        <p:nvPr/>
      </p:nvGrpSpPr>
      <p:grpSpPr>
        <a:xfrm>
          <a:off x="0" y="0"/>
          <a:ext cx="0" cy="0"/>
          <a:chOff x="0" y="0"/>
          <a:chExt cx="0" cy="0"/>
        </a:xfrm>
      </p:grpSpPr>
      <p:sp>
        <p:nvSpPr>
          <p:cNvPr id="7" name="Titel 1"/>
          <p:cNvSpPr txBox="1">
            <a:spLocks/>
          </p:cNvSpPr>
          <p:nvPr/>
        </p:nvSpPr>
        <p:spPr>
          <a:xfrm>
            <a:off x="6267450" y="368305"/>
            <a:ext cx="5046135" cy="662147"/>
          </a:xfrm>
          <a:prstGeom prst="rect">
            <a:avLst/>
          </a:prstGeom>
          <a:ln>
            <a:noFill/>
          </a:ln>
        </p:spPr>
        <p:txBody>
          <a:bodyPr vert="horz" lIns="0" tIns="0" rIns="0" bIns="0" rtlCol="0" anchor="t" anchorCtr="0">
            <a:noAutofit/>
          </a:bodyPr>
          <a:lstStyle>
            <a:lvl1pPr algn="l" defTabSz="914400"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a:lstStyle>
          <a:p>
            <a:r>
              <a:rPr lang="de-DE" sz="2400" dirty="0">
                <a:solidFill>
                  <a:schemeClr val="accent1"/>
                </a:solidFill>
              </a:rPr>
              <a:t>Titelmasterformat durch Klicken bearbeiten</a:t>
            </a:r>
          </a:p>
        </p:txBody>
      </p:sp>
      <p:sp>
        <p:nvSpPr>
          <p:cNvPr id="3" name="Titel 2"/>
          <p:cNvSpPr>
            <a:spLocks noGrp="1"/>
          </p:cNvSpPr>
          <p:nvPr>
            <p:ph type="title"/>
          </p:nvPr>
        </p:nvSpPr>
        <p:spPr>
          <a:xfrm>
            <a:off x="874712" y="367507"/>
            <a:ext cx="5195887" cy="662781"/>
          </a:xfrm>
        </p:spPr>
        <p:txBody>
          <a:bodyPr/>
          <a:lstStyle/>
          <a:p>
            <a:r>
              <a:rPr lang="de-DE"/>
              <a:t>Titelmasterformat durch Klicken bearbeiten</a:t>
            </a:r>
            <a:endParaRPr lang="de-DE" dirty="0"/>
          </a:p>
        </p:txBody>
      </p:sp>
      <p:sp>
        <p:nvSpPr>
          <p:cNvPr id="4" name="Inhaltsplatzhalter 3"/>
          <p:cNvSpPr>
            <a:spLocks noGrp="1"/>
          </p:cNvSpPr>
          <p:nvPr>
            <p:ph sz="quarter" idx="12"/>
          </p:nvPr>
        </p:nvSpPr>
        <p:spPr>
          <a:xfrm>
            <a:off x="874713" y="1484313"/>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Inhaltsplatzhalter 3"/>
          <p:cNvSpPr>
            <a:spLocks noGrp="1"/>
          </p:cNvSpPr>
          <p:nvPr>
            <p:ph sz="quarter" idx="13"/>
          </p:nvPr>
        </p:nvSpPr>
        <p:spPr>
          <a:xfrm>
            <a:off x="6273895" y="1486586"/>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6531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el und 18 Bilder">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19" name="Bildplatzhalter 2"/>
          <p:cNvSpPr>
            <a:spLocks noGrp="1"/>
          </p:cNvSpPr>
          <p:nvPr>
            <p:ph type="pic" sz="quarter" idx="10"/>
          </p:nvPr>
        </p:nvSpPr>
        <p:spPr>
          <a:xfrm>
            <a:off x="879785"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0" name="Bildplatzhalter 2"/>
          <p:cNvSpPr>
            <a:spLocks noGrp="1"/>
          </p:cNvSpPr>
          <p:nvPr>
            <p:ph type="pic" sz="quarter" idx="11"/>
          </p:nvPr>
        </p:nvSpPr>
        <p:spPr>
          <a:xfrm>
            <a:off x="2579023"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1" name="Bildplatzhalter 2"/>
          <p:cNvSpPr>
            <a:spLocks noGrp="1"/>
          </p:cNvSpPr>
          <p:nvPr>
            <p:ph type="pic" sz="quarter" idx="12"/>
          </p:nvPr>
        </p:nvSpPr>
        <p:spPr>
          <a:xfrm>
            <a:off x="4278261"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2" name="Bildplatzhalter 2"/>
          <p:cNvSpPr>
            <a:spLocks noGrp="1"/>
          </p:cNvSpPr>
          <p:nvPr>
            <p:ph type="pic" sz="quarter" idx="13"/>
          </p:nvPr>
        </p:nvSpPr>
        <p:spPr>
          <a:xfrm>
            <a:off x="5977499"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3" name="Bildplatzhalter 2"/>
          <p:cNvSpPr>
            <a:spLocks noGrp="1"/>
          </p:cNvSpPr>
          <p:nvPr>
            <p:ph type="pic" sz="quarter" idx="14"/>
          </p:nvPr>
        </p:nvSpPr>
        <p:spPr>
          <a:xfrm>
            <a:off x="7676735" y="1037468"/>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24" name="Bildplatzhalter 2"/>
          <p:cNvSpPr>
            <a:spLocks noGrp="1"/>
          </p:cNvSpPr>
          <p:nvPr>
            <p:ph type="pic" sz="quarter" idx="15"/>
          </p:nvPr>
        </p:nvSpPr>
        <p:spPr>
          <a:xfrm>
            <a:off x="887333"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5" name="Bildplatzhalter 2"/>
          <p:cNvSpPr>
            <a:spLocks noGrp="1"/>
          </p:cNvSpPr>
          <p:nvPr>
            <p:ph type="pic" sz="quarter" idx="16"/>
          </p:nvPr>
        </p:nvSpPr>
        <p:spPr>
          <a:xfrm>
            <a:off x="2586571"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6" name="Bildplatzhalter 2"/>
          <p:cNvSpPr>
            <a:spLocks noGrp="1"/>
          </p:cNvSpPr>
          <p:nvPr>
            <p:ph type="pic" sz="quarter" idx="17"/>
          </p:nvPr>
        </p:nvSpPr>
        <p:spPr>
          <a:xfrm>
            <a:off x="4285809"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7" name="Bildplatzhalter 2"/>
          <p:cNvSpPr>
            <a:spLocks noGrp="1"/>
          </p:cNvSpPr>
          <p:nvPr>
            <p:ph type="pic" sz="quarter" idx="18"/>
          </p:nvPr>
        </p:nvSpPr>
        <p:spPr>
          <a:xfrm>
            <a:off x="5985047"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8" name="Bildplatzhalter 2"/>
          <p:cNvSpPr>
            <a:spLocks noGrp="1"/>
          </p:cNvSpPr>
          <p:nvPr>
            <p:ph type="pic" sz="quarter" idx="19"/>
          </p:nvPr>
        </p:nvSpPr>
        <p:spPr>
          <a:xfrm>
            <a:off x="7684283" y="2747059"/>
            <a:ext cx="1566000" cy="1566000"/>
          </a:xfrm>
          <a:prstGeom prst="rect">
            <a:avLst/>
          </a:prstGeom>
          <a:solidFill>
            <a:schemeClr val="bg1">
              <a:lumMod val="95000"/>
            </a:schemeClr>
          </a:solidFill>
        </p:spPr>
        <p:txBody>
          <a:bodyPr/>
          <a:lstStyle/>
          <a:p>
            <a:r>
              <a:rPr lang="de-DE"/>
              <a:t>Bild durch Klicken auf Symbol hinzufügen</a:t>
            </a:r>
          </a:p>
        </p:txBody>
      </p:sp>
      <p:sp>
        <p:nvSpPr>
          <p:cNvPr id="29" name="Bildplatzhalter 2"/>
          <p:cNvSpPr>
            <a:spLocks noGrp="1"/>
          </p:cNvSpPr>
          <p:nvPr>
            <p:ph type="pic" sz="quarter" idx="20"/>
          </p:nvPr>
        </p:nvSpPr>
        <p:spPr>
          <a:xfrm>
            <a:off x="885829"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0" name="Bildplatzhalter 2"/>
          <p:cNvSpPr>
            <a:spLocks noGrp="1"/>
          </p:cNvSpPr>
          <p:nvPr>
            <p:ph type="pic" sz="quarter" idx="21"/>
          </p:nvPr>
        </p:nvSpPr>
        <p:spPr>
          <a:xfrm>
            <a:off x="2585067"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1" name="Bildplatzhalter 2"/>
          <p:cNvSpPr>
            <a:spLocks noGrp="1"/>
          </p:cNvSpPr>
          <p:nvPr>
            <p:ph type="pic" sz="quarter" idx="22"/>
          </p:nvPr>
        </p:nvSpPr>
        <p:spPr>
          <a:xfrm>
            <a:off x="4284305"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2" name="Bildplatzhalter 2"/>
          <p:cNvSpPr>
            <a:spLocks noGrp="1"/>
          </p:cNvSpPr>
          <p:nvPr>
            <p:ph type="pic" sz="quarter" idx="23"/>
          </p:nvPr>
        </p:nvSpPr>
        <p:spPr>
          <a:xfrm>
            <a:off x="5983543"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3" name="Bildplatzhalter 2"/>
          <p:cNvSpPr>
            <a:spLocks noGrp="1"/>
          </p:cNvSpPr>
          <p:nvPr>
            <p:ph type="pic" sz="quarter" idx="24"/>
          </p:nvPr>
        </p:nvSpPr>
        <p:spPr>
          <a:xfrm>
            <a:off x="7682779" y="4447599"/>
            <a:ext cx="1566000" cy="1566000"/>
          </a:xfrm>
          <a:prstGeom prst="rect">
            <a:avLst/>
          </a:prstGeom>
          <a:solidFill>
            <a:schemeClr val="bg1">
              <a:lumMod val="95000"/>
            </a:schemeClr>
          </a:solidFill>
        </p:spPr>
        <p:txBody>
          <a:bodyPr/>
          <a:lstStyle/>
          <a:p>
            <a:r>
              <a:rPr lang="de-DE"/>
              <a:t>Bild durch Klicken auf Symbol hinzufügen</a:t>
            </a:r>
          </a:p>
        </p:txBody>
      </p:sp>
      <p:sp>
        <p:nvSpPr>
          <p:cNvPr id="34" name="Bildplatzhalter 2"/>
          <p:cNvSpPr>
            <a:spLocks noGrp="1"/>
          </p:cNvSpPr>
          <p:nvPr>
            <p:ph type="pic" sz="quarter" idx="25"/>
          </p:nvPr>
        </p:nvSpPr>
        <p:spPr>
          <a:xfrm>
            <a:off x="9385079" y="1037468"/>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35" name="Bildplatzhalter 2"/>
          <p:cNvSpPr>
            <a:spLocks noGrp="1"/>
          </p:cNvSpPr>
          <p:nvPr>
            <p:ph type="pic" sz="quarter" idx="26"/>
          </p:nvPr>
        </p:nvSpPr>
        <p:spPr>
          <a:xfrm>
            <a:off x="9385079" y="2747059"/>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36" name="Bildplatzhalter 2"/>
          <p:cNvSpPr>
            <a:spLocks noGrp="1"/>
          </p:cNvSpPr>
          <p:nvPr>
            <p:ph type="pic" sz="quarter" idx="27"/>
          </p:nvPr>
        </p:nvSpPr>
        <p:spPr>
          <a:xfrm>
            <a:off x="9383575" y="4447599"/>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105984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el und 8 Bilder">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3" name="Bildplatzhalter 2"/>
          <p:cNvSpPr>
            <a:spLocks noGrp="1"/>
          </p:cNvSpPr>
          <p:nvPr>
            <p:ph type="pic" sz="quarter" idx="10"/>
          </p:nvPr>
        </p:nvSpPr>
        <p:spPr>
          <a:xfrm>
            <a:off x="879785"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9" name="Bildplatzhalter 2"/>
          <p:cNvSpPr>
            <a:spLocks noGrp="1"/>
          </p:cNvSpPr>
          <p:nvPr>
            <p:ph type="pic" sz="quarter" idx="11"/>
          </p:nvPr>
        </p:nvSpPr>
        <p:spPr>
          <a:xfrm>
            <a:off x="3575257"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0" name="Bildplatzhalter 2"/>
          <p:cNvSpPr>
            <a:spLocks noGrp="1"/>
          </p:cNvSpPr>
          <p:nvPr>
            <p:ph type="pic" sz="quarter" idx="12"/>
          </p:nvPr>
        </p:nvSpPr>
        <p:spPr>
          <a:xfrm>
            <a:off x="6270729"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1" name="Bildplatzhalter 2"/>
          <p:cNvSpPr>
            <a:spLocks noGrp="1"/>
          </p:cNvSpPr>
          <p:nvPr>
            <p:ph type="pic" sz="quarter" idx="13"/>
          </p:nvPr>
        </p:nvSpPr>
        <p:spPr>
          <a:xfrm>
            <a:off x="8966200"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2" name="Bildplatzhalter 2"/>
          <p:cNvSpPr>
            <a:spLocks noGrp="1"/>
          </p:cNvSpPr>
          <p:nvPr>
            <p:ph type="pic" sz="quarter" idx="14"/>
          </p:nvPr>
        </p:nvSpPr>
        <p:spPr>
          <a:xfrm>
            <a:off x="880142"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3" name="Bildplatzhalter 2"/>
          <p:cNvSpPr>
            <a:spLocks noGrp="1"/>
          </p:cNvSpPr>
          <p:nvPr>
            <p:ph type="pic" sz="quarter" idx="15"/>
          </p:nvPr>
        </p:nvSpPr>
        <p:spPr>
          <a:xfrm>
            <a:off x="3575614"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4" name="Bildplatzhalter 2"/>
          <p:cNvSpPr>
            <a:spLocks noGrp="1"/>
          </p:cNvSpPr>
          <p:nvPr>
            <p:ph type="pic" sz="quarter" idx="16"/>
          </p:nvPr>
        </p:nvSpPr>
        <p:spPr>
          <a:xfrm>
            <a:off x="6271086"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5" name="Bildplatzhalter 2"/>
          <p:cNvSpPr>
            <a:spLocks noGrp="1"/>
          </p:cNvSpPr>
          <p:nvPr>
            <p:ph type="pic" sz="quarter" idx="17"/>
          </p:nvPr>
        </p:nvSpPr>
        <p:spPr>
          <a:xfrm>
            <a:off x="8966557" y="3572347"/>
            <a:ext cx="2498415" cy="2341891"/>
          </a:xfrm>
          <a:prstGeom prst="rect">
            <a:avLst/>
          </a:prstGeom>
          <a:solidFill>
            <a:schemeClr val="bg1">
              <a:lumMod val="95000"/>
            </a:schemeClr>
          </a:solidFill>
        </p:spPr>
        <p:txBody>
          <a:bodyPr/>
          <a:lstStyle/>
          <a:p>
            <a:r>
              <a:rPr lang="de-DE"/>
              <a:t>Bild durch Klicken auf Symbol hinzufügen</a:t>
            </a:r>
          </a:p>
        </p:txBody>
      </p:sp>
    </p:spTree>
    <p:extLst>
      <p:ext uri="{BB962C8B-B14F-4D97-AF65-F5344CB8AC3E}">
        <p14:creationId xmlns:p14="http://schemas.microsoft.com/office/powerpoint/2010/main" val="3260595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el und 6 Bilder_">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3" name="Bildplatzhalter 2"/>
          <p:cNvSpPr>
            <a:spLocks noGrp="1"/>
          </p:cNvSpPr>
          <p:nvPr>
            <p:ph type="pic" sz="quarter" idx="12"/>
          </p:nvPr>
        </p:nvSpPr>
        <p:spPr>
          <a:xfrm>
            <a:off x="9703" y="1057584"/>
            <a:ext cx="4050000" cy="2520000"/>
          </a:xfrm>
          <a:prstGeom prst="rect">
            <a:avLst/>
          </a:prstGeom>
          <a:solidFill>
            <a:schemeClr val="bg1">
              <a:lumMod val="95000"/>
            </a:schemeClr>
          </a:solidFill>
        </p:spPr>
        <p:txBody>
          <a:bodyPr/>
          <a:lstStyle/>
          <a:p>
            <a:r>
              <a:rPr lang="de-DE"/>
              <a:t>Bild durch Klicken auf Symbol hinzufügen</a:t>
            </a:r>
          </a:p>
        </p:txBody>
      </p:sp>
      <p:sp>
        <p:nvSpPr>
          <p:cNvPr id="14" name="Bildplatzhalter 2"/>
          <p:cNvSpPr>
            <a:spLocks noGrp="1"/>
          </p:cNvSpPr>
          <p:nvPr>
            <p:ph type="pic" sz="quarter" idx="13"/>
          </p:nvPr>
        </p:nvSpPr>
        <p:spPr>
          <a:xfrm>
            <a:off x="4081331" y="105758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5" name="Bildplatzhalter 2"/>
          <p:cNvSpPr>
            <a:spLocks noGrp="1"/>
          </p:cNvSpPr>
          <p:nvPr>
            <p:ph type="pic" sz="quarter" idx="14"/>
          </p:nvPr>
        </p:nvSpPr>
        <p:spPr>
          <a:xfrm>
            <a:off x="8152960" y="105758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6" name="Bildplatzhalter 2"/>
          <p:cNvSpPr>
            <a:spLocks noGrp="1"/>
          </p:cNvSpPr>
          <p:nvPr>
            <p:ph type="pic" sz="quarter" idx="15"/>
          </p:nvPr>
        </p:nvSpPr>
        <p:spPr>
          <a:xfrm>
            <a:off x="5151" y="3602514"/>
            <a:ext cx="4050000" cy="2520000"/>
          </a:xfrm>
          <a:prstGeom prst="rect">
            <a:avLst/>
          </a:prstGeom>
          <a:solidFill>
            <a:schemeClr val="bg1">
              <a:lumMod val="95000"/>
            </a:schemeClr>
          </a:solidFill>
        </p:spPr>
        <p:txBody>
          <a:bodyPr/>
          <a:lstStyle/>
          <a:p>
            <a:r>
              <a:rPr lang="de-DE"/>
              <a:t>Bild durch Klicken auf Symbol hinzufügen</a:t>
            </a:r>
          </a:p>
        </p:txBody>
      </p:sp>
      <p:sp>
        <p:nvSpPr>
          <p:cNvPr id="17" name="Bildplatzhalter 2"/>
          <p:cNvSpPr>
            <a:spLocks noGrp="1"/>
          </p:cNvSpPr>
          <p:nvPr>
            <p:ph type="pic" sz="quarter" idx="16"/>
          </p:nvPr>
        </p:nvSpPr>
        <p:spPr>
          <a:xfrm>
            <a:off x="4076779" y="360251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8" name="Bildplatzhalter 2"/>
          <p:cNvSpPr>
            <a:spLocks noGrp="1"/>
          </p:cNvSpPr>
          <p:nvPr>
            <p:ph type="pic" sz="quarter" idx="17"/>
          </p:nvPr>
        </p:nvSpPr>
        <p:spPr>
          <a:xfrm>
            <a:off x="8148408" y="360251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3303458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Tree>
    <p:extLst>
      <p:ext uri="{BB962C8B-B14F-4D97-AF65-F5344CB8AC3E}">
        <p14:creationId xmlns:p14="http://schemas.microsoft.com/office/powerpoint/2010/main" val="3715000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7" name="Bildplatzhalter 6"/>
          <p:cNvSpPr>
            <a:spLocks noGrp="1"/>
          </p:cNvSpPr>
          <p:nvPr>
            <p:ph type="pic" sz="quarter" idx="10"/>
          </p:nvPr>
        </p:nvSpPr>
        <p:spPr>
          <a:xfrm>
            <a:off x="0" y="1030288"/>
            <a:ext cx="12192000" cy="5099050"/>
          </a:xfrm>
        </p:spPr>
        <p:txBody>
          <a:bodyPr/>
          <a:lstStyle/>
          <a:p>
            <a:r>
              <a:rPr lang="de-DE"/>
              <a:t>Bild durch Klicken auf Symbol hinzufügen</a:t>
            </a:r>
          </a:p>
        </p:txBody>
      </p:sp>
    </p:spTree>
    <p:extLst>
      <p:ext uri="{BB962C8B-B14F-4D97-AF65-F5344CB8AC3E}">
        <p14:creationId xmlns:p14="http://schemas.microsoft.com/office/powerpoint/2010/main" val="3258956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6"/>
            <a:ext cx="12192000" cy="6129331"/>
          </a:xfrm>
        </p:spPr>
        <p:txBody>
          <a:bodyPr/>
          <a:lstStyle/>
          <a:p>
            <a:r>
              <a:rPr lang="de-DE"/>
              <a:t>Bild durch Klicken auf Symbol hinzufügen</a:t>
            </a:r>
          </a:p>
        </p:txBody>
      </p:sp>
    </p:spTree>
    <p:extLst>
      <p:ext uri="{BB962C8B-B14F-4D97-AF65-F5344CB8AC3E}">
        <p14:creationId xmlns:p14="http://schemas.microsoft.com/office/powerpoint/2010/main" val="2679611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5"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1247067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305935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5"/>
              </a:gs>
              <a:gs pos="100000">
                <a:schemeClr val="accent4"/>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5"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174284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elfolie_TUD_blauverlauf">
    <p:spTree>
      <p:nvGrpSpPr>
        <p:cNvPr id="1" name=""/>
        <p:cNvGrpSpPr/>
        <p:nvPr/>
      </p:nvGrpSpPr>
      <p:grpSpPr>
        <a:xfrm>
          <a:off x="0" y="0"/>
          <a:ext cx="0" cy="0"/>
          <a:chOff x="0" y="0"/>
          <a:chExt cx="0" cy="0"/>
        </a:xfrm>
      </p:grpSpPr>
      <p:sp>
        <p:nvSpPr>
          <p:cNvPr id="13" name="Rechteck 12"/>
          <p:cNvSpPr/>
          <p:nvPr/>
        </p:nvSpPr>
        <p:spPr>
          <a:xfrm>
            <a:off x="0" y="0"/>
            <a:ext cx="12192000" cy="6858001"/>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18"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18. Februar 2022</a:t>
            </a:r>
          </a:p>
        </p:txBody>
      </p:sp>
      <p:pic>
        <p:nvPicPr>
          <p:cNvPr id="19" name="Grafik 18" descr="Logo. Acht unregelmäßige Dreiecksflächen sind, im Uhrzeigersinn zu einem regelmäßig achteckigen Ring angeordnet. Links daneben zweizeilig der Schriftzug &quot;DRESDEN concept" title="Logo Dresden concep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7694" y="329323"/>
            <a:ext cx="1463906" cy="543600"/>
          </a:xfrm>
          <a:prstGeom prst="rect">
            <a:avLst/>
          </a:prstGeom>
        </p:spPr>
      </p:pic>
      <p:pic>
        <p:nvPicPr>
          <p:cNvPr id="20" name="Grafik 19"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04" y="349731"/>
            <a:ext cx="1765029" cy="514800"/>
          </a:xfrm>
          <a:prstGeom prst="rect">
            <a:avLst/>
          </a:prstGeom>
        </p:spPr>
      </p:pic>
    </p:spTree>
    <p:extLst>
      <p:ext uri="{BB962C8B-B14F-4D97-AF65-F5344CB8AC3E}">
        <p14:creationId xmlns:p14="http://schemas.microsoft.com/office/powerpoint/2010/main" val="523281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4" name="Bildplatzhalter 3"/>
          <p:cNvSpPr>
            <a:spLocks noGrp="1"/>
          </p:cNvSpPr>
          <p:nvPr>
            <p:ph type="pic" sz="quarter" idx="13"/>
          </p:nvPr>
        </p:nvSpPr>
        <p:spPr>
          <a:xfrm>
            <a:off x="0" y="0"/>
            <a:ext cx="12192000" cy="6129338"/>
          </a:xfrm>
          <a:solidFill>
            <a:schemeClr val="bg1">
              <a:lumMod val="95000"/>
            </a:schemeClr>
          </a:solidFill>
        </p:spPr>
        <p:txBody>
          <a:bodyPr/>
          <a:lstStyle/>
          <a:p>
            <a:r>
              <a:rPr lang="de-DE"/>
              <a:t>Bild durch Klicken auf Symbol hinzufügen</a:t>
            </a:r>
          </a:p>
        </p:txBody>
      </p:sp>
      <p:sp>
        <p:nvSpPr>
          <p:cNvPr id="6"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282323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folie_TUD_weiß">
    <p:spTree>
      <p:nvGrpSpPr>
        <p:cNvPr id="1" name=""/>
        <p:cNvGrpSpPr/>
        <p:nvPr/>
      </p:nvGrpSpPr>
      <p:grpSpPr>
        <a:xfrm>
          <a:off x="0" y="0"/>
          <a:ext cx="0" cy="0"/>
          <a:chOff x="0" y="0"/>
          <a:chExt cx="0" cy="0"/>
        </a:xfrm>
      </p:grpSpPr>
      <p:sp>
        <p:nvSpPr>
          <p:cNvPr id="7"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accent1"/>
                </a:solidFill>
              </a:defRPr>
            </a:lvl1pPr>
          </a:lstStyle>
          <a:p>
            <a:pPr lvl="0"/>
            <a:r>
              <a:rPr lang="de-DE" dirty="0"/>
              <a:t>Ort oder Anlass des Vortrags // 18. Februar 2022</a:t>
            </a:r>
          </a:p>
        </p:txBody>
      </p:sp>
      <p:pic>
        <p:nvPicPr>
          <p:cNvPr id="10" name="Grafik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6" name="Grafi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172519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elfolie_TUD_Foto_a">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0"/>
            <a:ext cx="12192000" cy="6858000"/>
          </a:xfrm>
          <a:solidFill>
            <a:schemeClr val="bg1">
              <a:lumMod val="95000"/>
            </a:schemeClr>
          </a:solidFill>
        </p:spPr>
        <p:txBody>
          <a:bodyPr/>
          <a:lstStyle/>
          <a:p>
            <a:r>
              <a:rPr lang="de-DE" dirty="0"/>
              <a:t>Bild durch Klicken auf Symbol hinzufügen</a:t>
            </a:r>
          </a:p>
        </p:txBody>
      </p:sp>
      <p:sp>
        <p:nvSpPr>
          <p:cNvPr id="10" name="Bildplatzhalter 9" descr="Logo. Acht unregelmäßige Dreiecksflächen sind, im Uhrzeigersinn einen Farbverlauf von dunkelblau bis hellgrün ergebend, zu einem regelmäßig achteckigen Ring angeordnet. Links daneben zweizeilig der Schriftzug &quot;DRESDEN concept" title="Logo Dresden concept"/>
          <p:cNvSpPr>
            <a:spLocks noGrp="1"/>
          </p:cNvSpPr>
          <p:nvPr>
            <p:ph type="pic" sz="quarter" idx="16"/>
          </p:nvPr>
        </p:nvSpPr>
        <p:spPr>
          <a:xfrm>
            <a:off x="10405594" y="327901"/>
            <a:ext cx="1468800" cy="550800"/>
          </a:xfrm>
          <a:blipFill>
            <a:blip r:embed="rId2"/>
            <a:srcRect/>
            <a:stretch>
              <a:fillRect l="-493" r="-493"/>
            </a:stretch>
          </a:blipFill>
        </p:spPr>
        <p:txBody>
          <a:bodyPr/>
          <a:lstStyle>
            <a:lvl1pPr>
              <a:defRPr sz="100" b="0">
                <a:solidFill>
                  <a:schemeClr val="bg1"/>
                </a:solidFill>
              </a:defRPr>
            </a:lvl1pPr>
          </a:lstStyle>
          <a:p>
            <a:endParaRPr lang="de-DE" dirty="0"/>
          </a:p>
          <a:p>
            <a:endParaRPr lang="de-DE" dirty="0"/>
          </a:p>
          <a:p>
            <a:endParaRPr lang="de-DE" dirty="0"/>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sp>
        <p:nvSpPr>
          <p:cNvPr id="5" name="Bildplatzhalter 4" descr="Logo. Schriftzug &quot;Technische Universität Dresden&quot;. Links davon befindet sich ein Achteck, das in zwei Bereiche aufgeteilt ist, die zusammen die Buchstaben &quot;T&quot; und &quot;U&quot; ergeben." title="Logo der TU Dresden"/>
          <p:cNvSpPr>
            <a:spLocks noGrp="1"/>
          </p:cNvSpPr>
          <p:nvPr>
            <p:ph type="pic" sz="quarter" idx="15"/>
          </p:nvPr>
        </p:nvSpPr>
        <p:spPr>
          <a:xfrm>
            <a:off x="286458" y="346075"/>
            <a:ext cx="1764000" cy="514800"/>
          </a:xfrm>
          <a:blipFill dpi="0" rotWithShape="1">
            <a:blip r:embed="rId3">
              <a:extLst>
                <a:ext uri="{28A0092B-C50C-407E-A947-70E740481C1C}">
                  <a14:useLocalDpi xmlns:a14="http://schemas.microsoft.com/office/drawing/2010/main" val="0"/>
                </a:ext>
              </a:extLst>
            </a:blip>
            <a:srcRect/>
            <a:stretch>
              <a:fillRect l="-29" r="-29"/>
            </a:stretch>
          </a:blipFill>
        </p:spPr>
        <p:txBody>
          <a:bodyPr/>
          <a:lstStyle>
            <a:lvl1pPr>
              <a:defRPr sz="100" b="0">
                <a:solidFill>
                  <a:schemeClr val="bg1"/>
                </a:solidFill>
              </a:defRPr>
            </a:lvl1pPr>
          </a:lstStyle>
          <a:p>
            <a:endParaRPr lang="de-DE" dirty="0"/>
          </a:p>
          <a:p>
            <a:endParaRPr lang="de-DE" dirty="0"/>
          </a:p>
        </p:txBody>
      </p:sp>
    </p:spTree>
    <p:extLst>
      <p:ext uri="{BB962C8B-B14F-4D97-AF65-F5344CB8AC3E}">
        <p14:creationId xmlns:p14="http://schemas.microsoft.com/office/powerpoint/2010/main" val="421170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elfolie_TUD_weiß+Foto">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0"/>
            <a:ext cx="12192000" cy="6858000"/>
          </a:xfrm>
          <a:solidFill>
            <a:schemeClr val="bg1">
              <a:lumMod val="95000"/>
            </a:schemeClr>
          </a:solidFill>
        </p:spPr>
        <p:txBody>
          <a:bodyPr/>
          <a:lstStyle/>
          <a:p>
            <a:r>
              <a:rPr lang="de-DE"/>
              <a:t>Bild durch Klicken auf Symbol hinzufügen</a:t>
            </a:r>
          </a:p>
        </p:txBody>
      </p:sp>
      <p:sp>
        <p:nvSpPr>
          <p:cNvPr id="16" name="Bildplatzhalter 9" descr="Logo. Acht unregelmäßige Dreiecksflächen sind, im Uhrzeigersinn einen Farbverlauf von dunkelblau bis hellgrün ergebend, zu einem regelmäßig achteckigen Ring angeordnet. Links daneben zweizeilig der Schriftzug &quot;DRESDEN concept" title="Logo Dresden concept"/>
          <p:cNvSpPr>
            <a:spLocks noGrp="1"/>
          </p:cNvSpPr>
          <p:nvPr>
            <p:ph type="pic" sz="quarter" idx="16"/>
          </p:nvPr>
        </p:nvSpPr>
        <p:spPr>
          <a:xfrm>
            <a:off x="10442465" y="328249"/>
            <a:ext cx="1468800" cy="550800"/>
          </a:xfrm>
          <a:blipFill>
            <a:blip r:embed="rId2"/>
            <a:srcRect/>
            <a:stretch>
              <a:fillRect l="-493" r="-493"/>
            </a:stretch>
          </a:blipFill>
        </p:spPr>
        <p:txBody>
          <a:bodyPr/>
          <a:lstStyle>
            <a:lvl1pPr>
              <a:defRPr sz="100" b="0">
                <a:solidFill>
                  <a:schemeClr val="bg1"/>
                </a:solidFill>
              </a:defRPr>
            </a:lvl1pPr>
          </a:lstStyle>
          <a:p>
            <a:endParaRPr lang="de-DE" sz="300" b="0" dirty="0"/>
          </a:p>
          <a:p>
            <a:endParaRPr lang="de-DE" sz="300" b="0" dirty="0"/>
          </a:p>
          <a:p>
            <a:endParaRPr lang="de-DE" dirty="0"/>
          </a:p>
        </p:txBody>
      </p:sp>
      <p:sp>
        <p:nvSpPr>
          <p:cNvPr id="17" name="Bildplatzhalter 4" descr="Logo. Schriftzug &quot;Technische Universität Dresden&quot;. Links davon befindet sich ein Achteck, das in zwei Bereiche aufgeteilt ist, die zusammen die Buchstaben &quot;T&quot; und &quot;U&quot; ergeben." title="Logo der TU Dresden"/>
          <p:cNvSpPr>
            <a:spLocks noGrp="1"/>
          </p:cNvSpPr>
          <p:nvPr>
            <p:ph type="pic" sz="quarter" idx="15"/>
          </p:nvPr>
        </p:nvSpPr>
        <p:spPr>
          <a:xfrm>
            <a:off x="290304" y="349731"/>
            <a:ext cx="1764000" cy="514800"/>
          </a:xfrm>
          <a:blipFill dpi="0" rotWithShape="1">
            <a:blip r:embed="rId3"/>
            <a:srcRect/>
            <a:stretch>
              <a:fillRect l="-29" r="-29"/>
            </a:stretch>
          </a:blipFill>
        </p:spPr>
        <p:txBody>
          <a:bodyPr/>
          <a:lstStyle>
            <a:lvl1pPr>
              <a:defRPr sz="100">
                <a:solidFill>
                  <a:schemeClr val="bg1"/>
                </a:solidFill>
              </a:defRPr>
            </a:lvl1pPr>
          </a:lstStyle>
          <a:p>
            <a:endParaRPr lang="de-DE" dirty="0"/>
          </a:p>
          <a:p>
            <a:endParaRPr lang="de-DE" dirty="0"/>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spTree>
    <p:extLst>
      <p:ext uri="{BB962C8B-B14F-4D97-AF65-F5344CB8AC3E}">
        <p14:creationId xmlns:p14="http://schemas.microsoft.com/office/powerpoint/2010/main" val="300280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elfolie_TUD_Foto_a">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1204913"/>
            <a:ext cx="12192000" cy="5653086"/>
          </a:xfrm>
          <a:solidFill>
            <a:schemeClr val="bg1">
              <a:lumMod val="95000"/>
            </a:schemeClr>
          </a:solidFill>
        </p:spPr>
        <p:txBody>
          <a:bodyPr/>
          <a:lstStyle/>
          <a:p>
            <a:r>
              <a:rPr lang="de-DE"/>
              <a:t>Bild durch Klicken auf Symbol hinzufügen</a:t>
            </a:r>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9" name="Grafik 1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20" name="Grafik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254226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elfolie_TUD_weiß-blau">
    <p:spTree>
      <p:nvGrpSpPr>
        <p:cNvPr id="1" name=""/>
        <p:cNvGrpSpPr/>
        <p:nvPr/>
      </p:nvGrpSpPr>
      <p:grpSpPr>
        <a:xfrm>
          <a:off x="0" y="0"/>
          <a:ext cx="0" cy="0"/>
          <a:chOff x="0" y="0"/>
          <a:chExt cx="0" cy="0"/>
        </a:xfrm>
      </p:grpSpPr>
      <p:sp>
        <p:nvSpPr>
          <p:cNvPr id="13" name="Rechteck 12"/>
          <p:cNvSpPr/>
          <p:nvPr/>
        </p:nvSpPr>
        <p:spPr>
          <a:xfrm>
            <a:off x="0" y="1204912"/>
            <a:ext cx="12192000" cy="5653089"/>
          </a:xfrm>
          <a:prstGeom prst="rect">
            <a:avLst/>
          </a:prstGeom>
          <a:gradFill>
            <a:gsLst>
              <a:gs pos="14000">
                <a:schemeClr val="accent5"/>
              </a:gs>
              <a:gs pos="100000">
                <a:schemeClr val="accent4"/>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1" name="Grafik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29840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Titelfolie_TUD_weiß-blau">
    <p:spTree>
      <p:nvGrpSpPr>
        <p:cNvPr id="1" name=""/>
        <p:cNvGrpSpPr/>
        <p:nvPr/>
      </p:nvGrpSpPr>
      <p:grpSpPr>
        <a:xfrm>
          <a:off x="0" y="0"/>
          <a:ext cx="0" cy="0"/>
          <a:chOff x="0" y="0"/>
          <a:chExt cx="0" cy="0"/>
        </a:xfrm>
      </p:grpSpPr>
      <p:sp>
        <p:nvSpPr>
          <p:cNvPr id="13" name="Rechteck 12"/>
          <p:cNvSpPr/>
          <p:nvPr/>
        </p:nvSpPr>
        <p:spPr>
          <a:xfrm>
            <a:off x="0" y="1204912"/>
            <a:ext cx="12192000" cy="5653089"/>
          </a:xfrm>
          <a:prstGeom prst="rect">
            <a:avLst/>
          </a:prstGeom>
          <a:gradFill>
            <a:gsLst>
              <a:gs pos="14000">
                <a:srgbClr val="951B81"/>
              </a:gs>
              <a:gs pos="100000">
                <a:srgbClr val="59358C"/>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1" name="Grafik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7233697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4712" y="346075"/>
            <a:ext cx="10580687" cy="684213"/>
          </a:xfrm>
          <a:prstGeom prst="rect">
            <a:avLst/>
          </a:prstGeom>
          <a:ln>
            <a:noFill/>
          </a:ln>
        </p:spPr>
        <p:txBody>
          <a:bodyPr vert="horz" lIns="0" tIns="0" rIns="0" bIns="0" rtlCol="0" anchor="t" anchorCtr="0">
            <a:noAutofit/>
          </a:bodyPr>
          <a:lstStyle/>
          <a:p>
            <a:r>
              <a:rPr lang="de-DE" dirty="0"/>
              <a:t>Das ist eine Überschrift</a:t>
            </a:r>
            <a:br>
              <a:rPr lang="de-DE" dirty="0"/>
            </a:br>
            <a:r>
              <a:rPr lang="de-DE" dirty="0"/>
              <a:t>in zwei Zeilen</a:t>
            </a:r>
          </a:p>
        </p:txBody>
      </p:sp>
      <p:sp>
        <p:nvSpPr>
          <p:cNvPr id="3" name="Textplatzhalter 2"/>
          <p:cNvSpPr>
            <a:spLocks noGrp="1"/>
          </p:cNvSpPr>
          <p:nvPr>
            <p:ph type="body" idx="1"/>
          </p:nvPr>
        </p:nvSpPr>
        <p:spPr>
          <a:xfrm>
            <a:off x="874712" y="1481138"/>
            <a:ext cx="10580687" cy="4360861"/>
          </a:xfrm>
          <a:prstGeom prst="rect">
            <a:avLst/>
          </a:prstGeom>
          <a:ln>
            <a:noFill/>
          </a:ln>
        </p:spPr>
        <p:txBody>
          <a:bodyPr vert="horz" lIns="0" tIns="0" rIns="0" bIns="0" rtlCol="0">
            <a:noAutofit/>
          </a:bodyPr>
          <a:lstStyle/>
          <a:p>
            <a:pPr lvl="0"/>
            <a:r>
              <a:rPr lang="de-DE" dirty="0"/>
              <a:t>Erste Textebene (16pt bis Ebene 4)</a:t>
            </a:r>
          </a:p>
          <a:p>
            <a:pPr lvl="1"/>
            <a:r>
              <a:rPr lang="de-DE" dirty="0"/>
              <a:t>Zweite Textebene für Aufzählungen</a:t>
            </a:r>
          </a:p>
          <a:p>
            <a:pPr lvl="2"/>
            <a:r>
              <a:rPr lang="de-DE" dirty="0"/>
              <a:t>Dritte Textebene bei viel Text (14pt)</a:t>
            </a:r>
          </a:p>
          <a:p>
            <a:pPr lvl="3"/>
            <a:r>
              <a:rPr lang="de-DE" dirty="0"/>
              <a:t>Vierte Textebene für Aufzählungen bei viel Text</a:t>
            </a:r>
          </a:p>
          <a:p>
            <a:pPr lvl="4"/>
            <a:r>
              <a:rPr lang="de-DE" dirty="0"/>
              <a:t>Fünfte Ebene (nachfolgend alles 14 </a:t>
            </a:r>
            <a:r>
              <a:rPr lang="de-DE" dirty="0" err="1"/>
              <a:t>pt</a:t>
            </a:r>
            <a:r>
              <a:rPr lang="de-DE" dirty="0"/>
              <a:t>)</a:t>
            </a:r>
          </a:p>
          <a:p>
            <a:pPr lvl="5"/>
            <a:r>
              <a:rPr lang="de-DE" dirty="0"/>
              <a:t>Sechste Textebene für Aufzählungen bei viel Text</a:t>
            </a:r>
          </a:p>
          <a:p>
            <a:pPr lvl="6"/>
            <a:r>
              <a:rPr lang="de-DE" dirty="0"/>
              <a:t>Siebte Textebene für Aufzählungen bei viel Text</a:t>
            </a:r>
          </a:p>
          <a:p>
            <a:pPr lvl="7"/>
            <a:r>
              <a:rPr lang="de-DE" dirty="0"/>
              <a:t>Achte Textebene für Aufzählungen bei viel Text</a:t>
            </a:r>
          </a:p>
          <a:p>
            <a:pPr lvl="8"/>
            <a:r>
              <a:rPr lang="de-DE" dirty="0"/>
              <a:t>Neunte Textebene für Aufzählungen bei viel Text</a:t>
            </a:r>
          </a:p>
          <a:p>
            <a:pPr lvl="5"/>
            <a:endParaRPr lang="de-DE" dirty="0"/>
          </a:p>
        </p:txBody>
      </p:sp>
      <p:sp>
        <p:nvSpPr>
          <p:cNvPr id="12" name="Textfeld 11"/>
          <p:cNvSpPr txBox="1"/>
          <p:nvPr/>
        </p:nvSpPr>
        <p:spPr>
          <a:xfrm>
            <a:off x="7157720" y="6306444"/>
            <a:ext cx="704850" cy="369332"/>
          </a:xfrm>
          <a:prstGeom prst="rect">
            <a:avLst/>
          </a:prstGeom>
          <a:noFill/>
        </p:spPr>
        <p:txBody>
          <a:bodyPr wrap="square" lIns="0" tIns="0" rIns="0" bIns="0" rtlCol="0" anchor="b">
            <a:spAutoFit/>
          </a:bodyPr>
          <a:lstStyle/>
          <a:p>
            <a:pPr marL="0" marR="0" lvl="0" indent="0" algn="l" defTabSz="914269" rtl="0" eaLnBrk="1" fontAlgn="auto" latinLnBrk="0" hangingPunct="1">
              <a:lnSpc>
                <a:spcPct val="100000"/>
              </a:lnSpc>
              <a:spcBef>
                <a:spcPts val="0"/>
              </a:spcBef>
              <a:spcAft>
                <a:spcPts val="0"/>
              </a:spcAft>
              <a:buClrTx/>
              <a:buSzTx/>
              <a:buFontTx/>
              <a:buNone/>
              <a:tabLst/>
              <a:defRPr/>
            </a:pPr>
            <a:b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Folie</a:t>
            </a:r>
            <a:r>
              <a:rPr lang="de-DE" sz="8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fld id="{38F97D41-8991-4148-BA02-56FEE4AAF2CC}" type="slidenum">
              <a:rPr lang="de-DE" sz="800" baseline="0" smtClean="0">
                <a:solidFill>
                  <a:schemeClr val="tx2"/>
                </a:solidFill>
                <a:latin typeface="Open Sans" panose="020B0606030504020204" pitchFamily="34" charset="0"/>
                <a:ea typeface="Open Sans" panose="020B0606030504020204" pitchFamily="34" charset="0"/>
                <a:cs typeface="Open Sans" panose="020B0606030504020204" pitchFamily="34" charset="0"/>
              </a:rPr>
              <a:pPr marL="0" marR="0" lvl="0" indent="0" algn="l" defTabSz="914269" rtl="0" eaLnBrk="1" fontAlgn="auto" latinLnBrk="0" hangingPunct="1">
                <a:lnSpc>
                  <a:spcPct val="100000"/>
                </a:lnSpc>
                <a:spcBef>
                  <a:spcPts val="0"/>
                </a:spcBef>
                <a:spcAft>
                  <a:spcPts val="0"/>
                </a:spcAft>
                <a:buClrTx/>
                <a:buSzTx/>
                <a:buFontTx/>
                <a:buNone/>
                <a:tabLst/>
                <a:defRPr/>
              </a:pPr>
              <a:t>‹Nr.›</a:t>
            </a:fld>
            <a:endParaRPr lang="de-DE" sz="8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269" rtl="0" eaLnBrk="1" fontAlgn="auto" latinLnBrk="0" hangingPunct="1">
              <a:lnSpc>
                <a:spcPct val="100000"/>
              </a:lnSpc>
              <a:spcBef>
                <a:spcPts val="0"/>
              </a:spcBef>
              <a:spcAft>
                <a:spcPts val="0"/>
              </a:spcAft>
              <a:buClrTx/>
              <a:buSzTx/>
              <a:buFontTx/>
              <a:buNone/>
              <a:tabLst/>
              <a:defRPr/>
            </a:pPr>
            <a:endPar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fik 8"/>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504825" y="6334183"/>
            <a:ext cx="1116268" cy="323730"/>
          </a:xfrm>
          <a:prstGeom prst="rect">
            <a:avLst/>
          </a:prstGeom>
        </p:spPr>
      </p:pic>
      <p:pic>
        <p:nvPicPr>
          <p:cNvPr id="13" name="Grafik 12"/>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922106" y="6315776"/>
            <a:ext cx="969464" cy="360000"/>
          </a:xfrm>
          <a:prstGeom prst="rect">
            <a:avLst/>
          </a:prstGeom>
        </p:spPr>
      </p:pic>
      <p:pic>
        <p:nvPicPr>
          <p:cNvPr id="6" name="Grafik 5">
            <a:extLst>
              <a:ext uri="{FF2B5EF4-FFF2-40B4-BE49-F238E27FC236}">
                <a16:creationId xmlns:a16="http://schemas.microsoft.com/office/drawing/2014/main" id="{55D40D8B-7594-4D76-AD64-6DCEC920C461}"/>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792968" y="6293785"/>
            <a:ext cx="1167048" cy="381991"/>
          </a:xfrm>
          <a:prstGeom prst="rect">
            <a:avLst/>
          </a:prstGeom>
        </p:spPr>
      </p:pic>
      <p:sp>
        <p:nvSpPr>
          <p:cNvPr id="10" name="Textfeld 9">
            <a:extLst>
              <a:ext uri="{FF2B5EF4-FFF2-40B4-BE49-F238E27FC236}">
                <a16:creationId xmlns:a16="http://schemas.microsoft.com/office/drawing/2014/main" id="{C7597933-9D04-4D86-903E-FA8DFEAC6BCC}"/>
              </a:ext>
            </a:extLst>
          </p:cNvPr>
          <p:cNvSpPr txBox="1"/>
          <p:nvPr userDrawn="1"/>
        </p:nvSpPr>
        <p:spPr>
          <a:xfrm>
            <a:off x="3469063" y="6315776"/>
            <a:ext cx="2550489" cy="338554"/>
          </a:xfrm>
          <a:prstGeom prst="rect">
            <a:avLst/>
          </a:prstGeom>
          <a:noFill/>
        </p:spPr>
        <p:txBody>
          <a:bodyPr wrap="square" rtlCol="0">
            <a:spAutoFit/>
          </a:bodyPr>
          <a:lstStyle/>
          <a:p>
            <a:pPr algn="l"/>
            <a:r>
              <a:rPr lang="de-DE" sz="800" dirty="0">
                <a:solidFill>
                  <a:schemeClr val="bg1">
                    <a:lumMod val="50000"/>
                  </a:schemeClr>
                </a:solidFill>
              </a:rPr>
              <a:t>Alexander Schuster (TU Dresden/IFW Dresden)</a:t>
            </a:r>
          </a:p>
          <a:p>
            <a:pPr algn="l"/>
            <a:r>
              <a:rPr lang="de-DE" sz="800" dirty="0">
                <a:solidFill>
                  <a:schemeClr val="bg1">
                    <a:lumMod val="50000"/>
                  </a:schemeClr>
                </a:solidFill>
              </a:rPr>
              <a:t>Dresden 2024</a:t>
            </a:r>
          </a:p>
        </p:txBody>
      </p:sp>
    </p:spTree>
    <p:extLst>
      <p:ext uri="{BB962C8B-B14F-4D97-AF65-F5344CB8AC3E}">
        <p14:creationId xmlns:p14="http://schemas.microsoft.com/office/powerpoint/2010/main" val="2089890264"/>
      </p:ext>
    </p:extLst>
  </p:cSld>
  <p:clrMap bg1="lt1" tx1="dk1" bg2="lt2" tx2="dk2" accent1="accent1" accent2="accent2" accent3="accent3" accent4="accent4" accent5="accent5" accent6="accent6" hlink="hlink" folHlink="folHlink"/>
  <p:sldLayoutIdLst>
    <p:sldLayoutId id="2147483892" r:id="rId1"/>
    <p:sldLayoutId id="2147483904" r:id="rId2"/>
    <p:sldLayoutId id="2147483905" r:id="rId3"/>
    <p:sldLayoutId id="2147483893" r:id="rId4"/>
    <p:sldLayoutId id="2147483906" r:id="rId5"/>
    <p:sldLayoutId id="2147483907" r:id="rId6"/>
    <p:sldLayoutId id="2147483908" r:id="rId7"/>
    <p:sldLayoutId id="2147483909" r:id="rId8"/>
    <p:sldLayoutId id="2147483910" r:id="rId9"/>
    <p:sldLayoutId id="2147483911" r:id="rId10"/>
    <p:sldLayoutId id="2147483912" r:id="rId11"/>
    <p:sldLayoutId id="2147483894" r:id="rId12"/>
    <p:sldLayoutId id="2147483913" r:id="rId13"/>
    <p:sldLayoutId id="2147483897" r:id="rId14"/>
    <p:sldLayoutId id="2147483914" r:id="rId15"/>
    <p:sldLayoutId id="2147483915" r:id="rId16"/>
    <p:sldLayoutId id="2147483916" r:id="rId17"/>
    <p:sldLayoutId id="2147483899" r:id="rId18"/>
    <p:sldLayoutId id="2147483896" r:id="rId19"/>
    <p:sldLayoutId id="2147483900" r:id="rId20"/>
    <p:sldLayoutId id="2147483901" r:id="rId21"/>
    <p:sldLayoutId id="2147483918" r:id="rId22"/>
    <p:sldLayoutId id="2147483919" r:id="rId23"/>
    <p:sldLayoutId id="2147483917" r:id="rId24"/>
    <p:sldLayoutId id="2147483902" r:id="rId25"/>
    <p:sldLayoutId id="2147483903" r:id="rId26"/>
    <p:sldLayoutId id="2147483895" r:id="rId27"/>
    <p:sldLayoutId id="2147483920" r:id="rId28"/>
    <p:sldLayoutId id="2147483921" r:id="rId29"/>
    <p:sldLayoutId id="2147483922" r:id="rId30"/>
  </p:sldLayoutIdLst>
  <p:hf hdr="0" dt="0"/>
  <p:txStyles>
    <p:titleStyle>
      <a:lvl1pPr algn="l" defTabSz="914269" rtl="0" eaLnBrk="1" latinLnBrk="0" hangingPunct="1">
        <a:spcBef>
          <a:spcPct val="0"/>
        </a:spcBef>
        <a:buNone/>
        <a:defRPr sz="2400" b="1" kern="1200" baseline="0">
          <a:solidFill>
            <a:schemeClr val="accent1"/>
          </a:solidFill>
          <a:latin typeface="+mj-lt"/>
          <a:ea typeface="+mj-ea"/>
          <a:cs typeface="+mj-cs"/>
        </a:defRPr>
      </a:lvl1pPr>
    </p:titleStyle>
    <p:bodyStyle>
      <a:lvl1pPr marL="0" indent="0" algn="l" defTabSz="914269" rtl="0" eaLnBrk="1" latinLnBrk="0" hangingPunct="1">
        <a:spcBef>
          <a:spcPts val="600"/>
        </a:spcBef>
        <a:buFont typeface="Arial" panose="020B0604020202020204" pitchFamily="34" charset="0"/>
        <a:buNone/>
        <a:defRPr sz="1600" b="1" kern="120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600" kern="120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6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a:solidFill>
            <a:schemeClr val="accent1"/>
          </a:solidFill>
          <a:latin typeface="+mn-lt"/>
          <a:ea typeface="+mn-ea"/>
          <a:cs typeface="+mn-cs"/>
        </a:defRPr>
      </a:lvl9pPr>
    </p:bodyStyle>
    <p:otherStyle>
      <a:defPPr>
        <a:defRPr lang="de-DE"/>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2" algn="l" defTabSz="914269" rtl="0" eaLnBrk="1" latinLnBrk="0" hangingPunct="1">
        <a:defRPr sz="1800" kern="1200">
          <a:solidFill>
            <a:schemeClr val="tx1"/>
          </a:solidFill>
          <a:latin typeface="+mn-lt"/>
          <a:ea typeface="+mn-ea"/>
          <a:cs typeface="+mn-cs"/>
        </a:defRPr>
      </a:lvl4pPr>
      <a:lvl5pPr marL="1828534" algn="l" defTabSz="914269" rtl="0" eaLnBrk="1" latinLnBrk="0" hangingPunct="1">
        <a:defRPr sz="1800" kern="1200">
          <a:solidFill>
            <a:schemeClr val="tx1"/>
          </a:solidFill>
          <a:latin typeface="+mn-lt"/>
          <a:ea typeface="+mn-ea"/>
          <a:cs typeface="+mn-cs"/>
        </a:defRPr>
      </a:lvl5pPr>
      <a:lvl6pPr marL="2285670" algn="l" defTabSz="914269" rtl="0" eaLnBrk="1" latinLnBrk="0" hangingPunct="1">
        <a:defRPr sz="1800" kern="1200">
          <a:solidFill>
            <a:schemeClr val="tx1"/>
          </a:solidFill>
          <a:latin typeface="+mn-lt"/>
          <a:ea typeface="+mn-ea"/>
          <a:cs typeface="+mn-cs"/>
        </a:defRPr>
      </a:lvl6pPr>
      <a:lvl7pPr marL="2742803" algn="l" defTabSz="914269" rtl="0" eaLnBrk="1" latinLnBrk="0" hangingPunct="1">
        <a:defRPr sz="1800" kern="1200">
          <a:solidFill>
            <a:schemeClr val="tx1"/>
          </a:solidFill>
          <a:latin typeface="+mn-lt"/>
          <a:ea typeface="+mn-ea"/>
          <a:cs typeface="+mn-cs"/>
        </a:defRPr>
      </a:lvl7pPr>
      <a:lvl8pPr marL="3199936" algn="l" defTabSz="914269" rtl="0" eaLnBrk="1" latinLnBrk="0" hangingPunct="1">
        <a:defRPr sz="1800" kern="1200">
          <a:solidFill>
            <a:schemeClr val="tx1"/>
          </a:solidFill>
          <a:latin typeface="+mn-lt"/>
          <a:ea typeface="+mn-ea"/>
          <a:cs typeface="+mn-cs"/>
        </a:defRPr>
      </a:lvl8pPr>
      <a:lvl9pPr marL="3657070" algn="l" defTabSz="91426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6" pos="992">
          <p15:clr>
            <a:srgbClr val="F26B43"/>
          </p15:clr>
        </p15:guide>
        <p15:guide id="7" pos="1120">
          <p15:clr>
            <a:srgbClr val="F26B43"/>
          </p15:clr>
        </p15:guide>
        <p15:guide id="8" pos="1676">
          <p15:clr>
            <a:srgbClr val="F26B43"/>
          </p15:clr>
        </p15:guide>
        <p15:guide id="9" pos="1556">
          <p15:clr>
            <a:srgbClr val="F26B43"/>
          </p15:clr>
        </p15:guide>
        <p15:guide id="10" pos="2252">
          <p15:clr>
            <a:srgbClr val="F26B43"/>
          </p15:clr>
        </p15:guide>
        <p15:guide id="11" pos="2128">
          <p15:clr>
            <a:srgbClr val="F26B43"/>
          </p15:clr>
        </p15:guide>
        <p15:guide id="16" pos="3824">
          <p15:clr>
            <a:srgbClr val="F26B43"/>
          </p15:clr>
        </p15:guide>
        <p15:guide id="17" pos="3948">
          <p15:clr>
            <a:srgbClr val="F26B43"/>
          </p15:clr>
        </p15:guide>
        <p15:guide id="20" pos="4384">
          <p15:clr>
            <a:srgbClr val="F26B43"/>
          </p15:clr>
        </p15:guide>
        <p15:guide id="21" pos="4508">
          <p15:clr>
            <a:srgbClr val="F26B43"/>
          </p15:clr>
        </p15:guide>
        <p15:guide id="22" pos="6788" userDrawn="1">
          <p15:clr>
            <a:srgbClr val="F26B43"/>
          </p15:clr>
        </p15:guide>
        <p15:guide id="23" pos="6656">
          <p15:clr>
            <a:srgbClr val="F26B43"/>
          </p15:clr>
        </p15:guide>
        <p15:guide id="24" pos="4960">
          <p15:clr>
            <a:srgbClr val="F26B43"/>
          </p15:clr>
        </p15:guide>
        <p15:guide id="25" pos="5084">
          <p15:clr>
            <a:srgbClr val="F26B43"/>
          </p15:clr>
        </p15:guide>
        <p15:guide id="30" orient="horz" pos="538">
          <p15:clr>
            <a:srgbClr val="F26B43"/>
          </p15:clr>
        </p15:guide>
        <p15:guide id="31" pos="551">
          <p15:clr>
            <a:srgbClr val="F26B43"/>
          </p15:clr>
        </p15:guide>
        <p15:guide id="39" pos="6085" userDrawn="1">
          <p15:clr>
            <a:srgbClr val="F26B43"/>
          </p15:clr>
        </p15:guide>
        <p15:guide id="40" pos="6216">
          <p15:clr>
            <a:srgbClr val="F26B43"/>
          </p15:clr>
        </p15:guide>
        <p15:guide id="41" pos="2692">
          <p15:clr>
            <a:srgbClr val="F26B43"/>
          </p15:clr>
        </p15:guide>
        <p15:guide id="42" pos="2808">
          <p15:clr>
            <a:srgbClr val="F26B43"/>
          </p15:clr>
        </p15:guide>
        <p15:guide id="43" pos="3260">
          <p15:clr>
            <a:srgbClr val="F26B43"/>
          </p15:clr>
        </p15:guide>
        <p15:guide id="44" pos="3380">
          <p15:clr>
            <a:srgbClr val="F26B43"/>
          </p15:clr>
        </p15:guide>
        <p15:guide id="50" pos="5520">
          <p15:clr>
            <a:srgbClr val="F26B43"/>
          </p15:clr>
        </p15:guide>
        <p15:guide id="52" orient="horz" pos="933">
          <p15:clr>
            <a:srgbClr val="F26B43"/>
          </p15:clr>
        </p15:guide>
        <p15:guide id="53" orient="horz" pos="759">
          <p15:clr>
            <a:srgbClr val="F26B43"/>
          </p15:clr>
        </p15:guide>
        <p15:guide id="58" orient="horz" pos="218">
          <p15:clr>
            <a:srgbClr val="F26B43"/>
          </p15:clr>
        </p15:guide>
        <p15:guide id="59" orient="horz" pos="3680">
          <p15:clr>
            <a:srgbClr val="F26B43"/>
          </p15:clr>
        </p15:guide>
        <p15:guide id="60" orient="horz" pos="3861">
          <p15:clr>
            <a:srgbClr val="F26B43"/>
          </p15:clr>
        </p15:guide>
        <p15:guide id="62" orient="horz" pos="2130">
          <p15:clr>
            <a:srgbClr val="F26B43"/>
          </p15:clr>
        </p15:guide>
        <p15:guide id="65" pos="5648">
          <p15:clr>
            <a:srgbClr val="F26B43"/>
          </p15:clr>
        </p15:guide>
        <p15:guide id="66" orient="horz" pos="649">
          <p15:clr>
            <a:srgbClr val="F26B43"/>
          </p15:clr>
        </p15:guide>
        <p15:guide id="67" pos="7216">
          <p15:clr>
            <a:srgbClr val="F26B43"/>
          </p15:clr>
        </p15:guide>
        <p15:guide id="69" orient="horz" pos="3988">
          <p15:clr>
            <a:srgbClr val="F26B43"/>
          </p15:clr>
        </p15:guide>
        <p15:guide id="70" orient="horz" pos="4196">
          <p15:clr>
            <a:srgbClr val="F26B43"/>
          </p15:clr>
        </p15:guide>
        <p15:guide id="71" pos="318">
          <p15:clr>
            <a:srgbClr val="F26B43"/>
          </p15:clr>
        </p15:guide>
        <p15:guide id="72" orient="horz" pos="41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41159C7-0EBD-42C6-8ED8-DF821187933D}"/>
              </a:ext>
            </a:extLst>
          </p:cNvPr>
          <p:cNvSpPr>
            <a:spLocks noGrp="1"/>
          </p:cNvSpPr>
          <p:nvPr>
            <p:ph type="body" sz="quarter" idx="10"/>
          </p:nvPr>
        </p:nvSpPr>
        <p:spPr>
          <a:xfrm>
            <a:off x="882808" y="2852116"/>
            <a:ext cx="1959626" cy="246221"/>
          </a:xfrm>
        </p:spPr>
        <p:txBody>
          <a:bodyPr/>
          <a:lstStyle/>
          <a:p>
            <a:r>
              <a:rPr lang="de-DE" dirty="0"/>
              <a:t>Alexander Schuster</a:t>
            </a:r>
            <a:endParaRPr lang="de-DE" baseline="30000" dirty="0"/>
          </a:p>
        </p:txBody>
      </p:sp>
      <p:sp>
        <p:nvSpPr>
          <p:cNvPr id="3" name="Titel 2">
            <a:extLst>
              <a:ext uri="{FF2B5EF4-FFF2-40B4-BE49-F238E27FC236}">
                <a16:creationId xmlns:a16="http://schemas.microsoft.com/office/drawing/2014/main" id="{763FC46C-A799-4605-84AD-7E2E877ED8F9}"/>
              </a:ext>
            </a:extLst>
          </p:cNvPr>
          <p:cNvSpPr>
            <a:spLocks noGrp="1"/>
          </p:cNvSpPr>
          <p:nvPr>
            <p:ph type="title"/>
          </p:nvPr>
        </p:nvSpPr>
        <p:spPr>
          <a:xfrm>
            <a:off x="882771" y="3835706"/>
            <a:ext cx="3016902" cy="492443"/>
          </a:xfrm>
        </p:spPr>
        <p:txBody>
          <a:bodyPr/>
          <a:lstStyle/>
          <a:p>
            <a:r>
              <a:rPr lang="de-DE" dirty="0"/>
              <a:t>Quantenphysik</a:t>
            </a:r>
          </a:p>
        </p:txBody>
      </p:sp>
      <p:sp>
        <p:nvSpPr>
          <p:cNvPr id="5" name="Textplatzhalter 4">
            <a:extLst>
              <a:ext uri="{FF2B5EF4-FFF2-40B4-BE49-F238E27FC236}">
                <a16:creationId xmlns:a16="http://schemas.microsoft.com/office/drawing/2014/main" id="{AD6D1486-372F-4BC4-9493-915D288CCC25}"/>
              </a:ext>
            </a:extLst>
          </p:cNvPr>
          <p:cNvSpPr>
            <a:spLocks noGrp="1"/>
          </p:cNvSpPr>
          <p:nvPr>
            <p:ph type="body" sz="quarter" idx="11"/>
          </p:nvPr>
        </p:nvSpPr>
        <p:spPr>
          <a:xfrm>
            <a:off x="882808" y="3138045"/>
            <a:ext cx="6338123" cy="492443"/>
          </a:xfrm>
        </p:spPr>
        <p:txBody>
          <a:bodyPr/>
          <a:lstStyle/>
          <a:p>
            <a:r>
              <a:rPr lang="de-DE" dirty="0"/>
              <a:t>Technische Universität Dresden</a:t>
            </a:r>
          </a:p>
          <a:p>
            <a:r>
              <a:rPr lang="de-DE" dirty="0"/>
              <a:t>Leibniz-Institut für Festkörper- und Werkstoffforschung Dresden</a:t>
            </a:r>
          </a:p>
        </p:txBody>
      </p:sp>
      <p:sp>
        <p:nvSpPr>
          <p:cNvPr id="6" name="Textplatzhalter 5">
            <a:extLst>
              <a:ext uri="{FF2B5EF4-FFF2-40B4-BE49-F238E27FC236}">
                <a16:creationId xmlns:a16="http://schemas.microsoft.com/office/drawing/2014/main" id="{192363FF-FE59-4B1A-A4BE-687AD5FD673E}"/>
              </a:ext>
            </a:extLst>
          </p:cNvPr>
          <p:cNvSpPr>
            <a:spLocks noGrp="1"/>
          </p:cNvSpPr>
          <p:nvPr>
            <p:ph type="body" sz="quarter" idx="12"/>
          </p:nvPr>
        </p:nvSpPr>
        <p:spPr>
          <a:xfrm>
            <a:off x="882771" y="4378233"/>
            <a:ext cx="6118520" cy="1061829"/>
          </a:xfrm>
        </p:spPr>
        <p:txBody>
          <a:bodyPr/>
          <a:lstStyle/>
          <a:p>
            <a:r>
              <a:rPr lang="de-DE" dirty="0"/>
              <a:t>Doppelspaltexperiment und</a:t>
            </a:r>
          </a:p>
          <a:p>
            <a:r>
              <a:rPr lang="de-DE" dirty="0"/>
              <a:t>quantenphysikalisches Weltbild</a:t>
            </a:r>
          </a:p>
        </p:txBody>
      </p:sp>
      <p:sp>
        <p:nvSpPr>
          <p:cNvPr id="7" name="Textplatzhalter 6">
            <a:extLst>
              <a:ext uri="{FF2B5EF4-FFF2-40B4-BE49-F238E27FC236}">
                <a16:creationId xmlns:a16="http://schemas.microsoft.com/office/drawing/2014/main" id="{57CC991D-51FF-4DE4-82BD-BBFF825F8A68}"/>
              </a:ext>
            </a:extLst>
          </p:cNvPr>
          <p:cNvSpPr>
            <a:spLocks noGrp="1"/>
          </p:cNvSpPr>
          <p:nvPr>
            <p:ph type="body" sz="quarter" idx="13"/>
          </p:nvPr>
        </p:nvSpPr>
        <p:spPr>
          <a:xfrm>
            <a:off x="882808" y="5595449"/>
            <a:ext cx="1488343" cy="246221"/>
          </a:xfrm>
        </p:spPr>
        <p:txBody>
          <a:bodyPr/>
          <a:lstStyle/>
          <a:p>
            <a:r>
              <a:rPr lang="de-DE" dirty="0"/>
              <a:t>Dresden, 2024</a:t>
            </a:r>
          </a:p>
        </p:txBody>
      </p:sp>
      <p:pic>
        <p:nvPicPr>
          <p:cNvPr id="8" name="Grafik 7">
            <a:extLst>
              <a:ext uri="{FF2B5EF4-FFF2-40B4-BE49-F238E27FC236}">
                <a16:creationId xmlns:a16="http://schemas.microsoft.com/office/drawing/2014/main" id="{CB12C744-E61E-4FCD-9F89-378FC93CF1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7628" y="269142"/>
            <a:ext cx="1826961" cy="654021"/>
          </a:xfrm>
          <a:prstGeom prst="rect">
            <a:avLst/>
          </a:prstGeom>
        </p:spPr>
      </p:pic>
      <p:pic>
        <p:nvPicPr>
          <p:cNvPr id="10" name="Grafik 9">
            <a:extLst>
              <a:ext uri="{FF2B5EF4-FFF2-40B4-BE49-F238E27FC236}">
                <a16:creationId xmlns:a16="http://schemas.microsoft.com/office/drawing/2014/main" id="{7388C3ED-1C71-4886-A708-CF1D547B2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4042" y="6200481"/>
            <a:ext cx="1252861" cy="438346"/>
          </a:xfrm>
          <a:prstGeom prst="rect">
            <a:avLst/>
          </a:prstGeom>
        </p:spPr>
      </p:pic>
      <p:sp>
        <p:nvSpPr>
          <p:cNvPr id="9" name="Textplatzhalter 6">
            <a:extLst>
              <a:ext uri="{FF2B5EF4-FFF2-40B4-BE49-F238E27FC236}">
                <a16:creationId xmlns:a16="http://schemas.microsoft.com/office/drawing/2014/main" id="{49F1382D-9E43-42F2-890B-B3D614B4B7FA}"/>
              </a:ext>
            </a:extLst>
          </p:cNvPr>
          <p:cNvSpPr txBox="1">
            <a:spLocks/>
          </p:cNvSpPr>
          <p:nvPr/>
        </p:nvSpPr>
        <p:spPr>
          <a:xfrm>
            <a:off x="0" y="6719759"/>
            <a:ext cx="12192000" cy="153888"/>
          </a:xfrm>
          <a:prstGeom prst="rect">
            <a:avLst/>
          </a:prstGeom>
          <a:solidFill>
            <a:schemeClr val="bg1">
              <a:alpha val="90000"/>
            </a:schemeClr>
          </a:solidFill>
          <a:ln>
            <a:noFill/>
          </a:ln>
        </p:spPr>
        <p:txBody>
          <a:bodyPr vert="horz" wrap="square" lIns="72000" tIns="0" rIns="36000" bIns="0" rtlCol="0">
            <a:spAutoFit/>
          </a:bodyPr>
          <a:lstStyle>
            <a:lvl1pPr marL="0" indent="0" algn="l" defTabSz="914269" rtl="0" eaLnBrk="1" latinLnBrk="0" hangingPunct="1">
              <a:spcBef>
                <a:spcPts val="600"/>
              </a:spcBef>
              <a:buFont typeface="Arial" panose="020B0604020202020204" pitchFamily="34" charset="0"/>
              <a:buNone/>
              <a:defRPr sz="1600" b="0" kern="120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600" kern="120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6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a:solidFill>
                  <a:schemeClr val="accent1"/>
                </a:solidFill>
                <a:latin typeface="+mn-lt"/>
                <a:ea typeface="+mn-ea"/>
                <a:cs typeface="+mn-cs"/>
              </a:defRPr>
            </a:lvl9pPr>
          </a:lstStyle>
          <a:p>
            <a:pPr algn="ctr"/>
            <a:r>
              <a:rPr lang="de-DE" sz="1000" dirty="0"/>
              <a:t>Quantenunterricht Klasse 12 © 2024 von Alexander Schuster ist lizensiert unter CC BY-NC-SA 4.0. Um eine Kopie der Lizenz einzusehen, besuche https://creativecommons.org/licenses/by-nc-sa/4.0/</a:t>
            </a:r>
          </a:p>
        </p:txBody>
      </p:sp>
    </p:spTree>
    <p:extLst>
      <p:ext uri="{BB962C8B-B14F-4D97-AF65-F5344CB8AC3E}">
        <p14:creationId xmlns:p14="http://schemas.microsoft.com/office/powerpoint/2010/main" val="362307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137BB-92EF-403E-BA80-D927C2420E20}"/>
              </a:ext>
            </a:extLst>
          </p:cNvPr>
          <p:cNvSpPr>
            <a:spLocks noGrp="1"/>
          </p:cNvSpPr>
          <p:nvPr>
            <p:ph type="title"/>
          </p:nvPr>
        </p:nvSpPr>
        <p:spPr/>
        <p:txBody>
          <a:bodyPr/>
          <a:lstStyle/>
          <a:p>
            <a:r>
              <a:rPr lang="de-DE" sz="3200" dirty="0"/>
              <a:t>Doppelspaltexperiment mit einzelnen Quantenobjekten</a:t>
            </a:r>
            <a:br>
              <a:rPr lang="de-DE" sz="3200" dirty="0"/>
            </a:br>
            <a:r>
              <a:rPr lang="de-DE" sz="2800" dirty="0"/>
              <a:t>Geringe Intensität</a:t>
            </a:r>
            <a:endParaRPr lang="de-DE" sz="3200" dirty="0"/>
          </a:p>
        </p:txBody>
      </p:sp>
      <p:sp>
        <p:nvSpPr>
          <p:cNvPr id="3" name="Inhaltsplatzhalter 2">
            <a:extLst>
              <a:ext uri="{FF2B5EF4-FFF2-40B4-BE49-F238E27FC236}">
                <a16:creationId xmlns:a16="http://schemas.microsoft.com/office/drawing/2014/main" id="{E6D36ED0-2F2B-4524-A770-993B53930BCD}"/>
              </a:ext>
            </a:extLst>
          </p:cNvPr>
          <p:cNvSpPr>
            <a:spLocks noGrp="1"/>
          </p:cNvSpPr>
          <p:nvPr>
            <p:ph sz="quarter" idx="10"/>
          </p:nvPr>
        </p:nvSpPr>
        <p:spPr>
          <a:xfrm>
            <a:off x="874710" y="1484313"/>
            <a:ext cx="11118815" cy="4344987"/>
          </a:xfrm>
        </p:spPr>
        <p:txBody>
          <a:bodyPr/>
          <a:lstStyle/>
          <a:p>
            <a:r>
              <a:rPr lang="de-DE" sz="2400" dirty="0"/>
              <a:t>Wer/Wann:		</a:t>
            </a:r>
            <a:r>
              <a:rPr lang="de-DE" sz="2400" b="0" dirty="0"/>
              <a:t>Geoffrey Ingram Taylor, 1908</a:t>
            </a:r>
            <a:r>
              <a:rPr lang="de-DE" sz="2400" dirty="0"/>
              <a:t> </a:t>
            </a:r>
          </a:p>
          <a:p>
            <a:r>
              <a:rPr lang="de-DE" sz="2400" dirty="0"/>
              <a:t>Idee:			</a:t>
            </a:r>
            <a:r>
              <a:rPr lang="de-DE" sz="2400" b="0" dirty="0"/>
              <a:t>Theorie von Thomson, dass Licht aus unteilbaren 					Energiepaketen besteht verifizieren</a:t>
            </a:r>
          </a:p>
          <a:p>
            <a:r>
              <a:rPr lang="de-DE" sz="2400" dirty="0"/>
              <a:t>Versuchsaufbau:	</a:t>
            </a:r>
            <a:r>
              <a:rPr lang="de-DE" sz="2400" b="0" dirty="0"/>
              <a:t>Licht einer Gasflamme durch geschwärzte Platten 					abschwächen und an Nadelspitze beugen, 						Langzeitbelichtung des Schirms</a:t>
            </a:r>
          </a:p>
          <a:p>
            <a:r>
              <a:rPr lang="de-DE" sz="2400" b="0" dirty="0"/>
              <a:t>			</a:t>
            </a:r>
            <a:r>
              <a:rPr lang="de-DE" sz="2400" b="0" dirty="0">
                <a:sym typeface="Wingdings" panose="05000000000000000000" pitchFamily="2" charset="2"/>
              </a:rPr>
              <a:t>im Mittel weniger als ein Photon gleichzeitig im 					Versuchsaufbau</a:t>
            </a:r>
          </a:p>
          <a:p>
            <a:r>
              <a:rPr lang="de-DE" sz="2400" dirty="0">
                <a:sym typeface="Wingdings" panose="05000000000000000000" pitchFamily="2" charset="2"/>
              </a:rPr>
              <a:t>Ergebnis:		</a:t>
            </a:r>
            <a:r>
              <a:rPr lang="de-DE" sz="2400" b="0" dirty="0">
                <a:sym typeface="Wingdings" panose="05000000000000000000" pitchFamily="2" charset="2"/>
              </a:rPr>
              <a:t>Allmählicher Aufbau eines „körnigen“ Interferenzmusters,</a:t>
            </a:r>
          </a:p>
          <a:p>
            <a:r>
              <a:rPr lang="de-DE" sz="2400" b="0" dirty="0">
                <a:sym typeface="Wingdings" panose="05000000000000000000" pitchFamily="2" charset="2"/>
              </a:rPr>
              <a:t>			Licht besteht aus einzelnen unteilbaren Photonen</a:t>
            </a:r>
            <a:endParaRPr lang="de-DE" sz="2400" dirty="0"/>
          </a:p>
          <a:p>
            <a:endParaRPr lang="de-DE" sz="2400" dirty="0"/>
          </a:p>
        </p:txBody>
      </p:sp>
    </p:spTree>
    <p:extLst>
      <p:ext uri="{BB962C8B-B14F-4D97-AF65-F5344CB8AC3E}">
        <p14:creationId xmlns:p14="http://schemas.microsoft.com/office/powerpoint/2010/main" val="2822594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137BB-92EF-403E-BA80-D927C2420E20}"/>
              </a:ext>
            </a:extLst>
          </p:cNvPr>
          <p:cNvSpPr>
            <a:spLocks noGrp="1"/>
          </p:cNvSpPr>
          <p:nvPr>
            <p:ph type="title"/>
          </p:nvPr>
        </p:nvSpPr>
        <p:spPr/>
        <p:txBody>
          <a:bodyPr/>
          <a:lstStyle/>
          <a:p>
            <a:r>
              <a:rPr lang="de-DE" sz="3200" dirty="0"/>
              <a:t>Doppelspaltexperiment mit einzelnen Quantenobjekten</a:t>
            </a:r>
            <a:br>
              <a:rPr lang="de-DE" sz="3200" dirty="0"/>
            </a:br>
            <a:r>
              <a:rPr lang="de-DE" sz="2800" dirty="0"/>
              <a:t>Einzelphotonen</a:t>
            </a:r>
            <a:endParaRPr lang="de-DE" sz="3200" dirty="0"/>
          </a:p>
        </p:txBody>
      </p:sp>
      <p:sp>
        <p:nvSpPr>
          <p:cNvPr id="3" name="Inhaltsplatzhalter 2">
            <a:extLst>
              <a:ext uri="{FF2B5EF4-FFF2-40B4-BE49-F238E27FC236}">
                <a16:creationId xmlns:a16="http://schemas.microsoft.com/office/drawing/2014/main" id="{E6D36ED0-2F2B-4524-A770-993B53930BCD}"/>
              </a:ext>
            </a:extLst>
          </p:cNvPr>
          <p:cNvSpPr>
            <a:spLocks noGrp="1"/>
          </p:cNvSpPr>
          <p:nvPr>
            <p:ph sz="quarter" idx="10"/>
          </p:nvPr>
        </p:nvSpPr>
        <p:spPr>
          <a:xfrm>
            <a:off x="874710" y="1484313"/>
            <a:ext cx="11118815" cy="4344987"/>
          </a:xfrm>
        </p:spPr>
        <p:txBody>
          <a:bodyPr/>
          <a:lstStyle/>
          <a:p>
            <a:r>
              <a:rPr lang="de-DE" sz="2400" dirty="0"/>
              <a:t>Wer/Wann:		</a:t>
            </a:r>
            <a:r>
              <a:rPr lang="de-DE" sz="2400" b="0" dirty="0" err="1"/>
              <a:t>Grangier</a:t>
            </a:r>
            <a:r>
              <a:rPr lang="de-DE" sz="2400" b="0" dirty="0"/>
              <a:t>, Roger und </a:t>
            </a:r>
            <a:r>
              <a:rPr lang="de-DE" sz="2400" b="0" dirty="0" err="1"/>
              <a:t>Aspect</a:t>
            </a:r>
            <a:r>
              <a:rPr lang="de-DE" sz="2400" b="0" dirty="0"/>
              <a:t>, 1986</a:t>
            </a:r>
          </a:p>
          <a:p>
            <a:r>
              <a:rPr lang="de-DE" sz="2400" dirty="0"/>
              <a:t>Idee:			</a:t>
            </a:r>
            <a:r>
              <a:rPr lang="de-DE" sz="2400" b="0" dirty="0"/>
              <a:t>Einzelphotonen nutzen, um Wechselwirkung der Photonen 			untereinander auszuschließen</a:t>
            </a:r>
          </a:p>
          <a:p>
            <a:r>
              <a:rPr lang="de-DE" sz="2400" b="0" dirty="0"/>
              <a:t>			Unteilbarkeit von Photonen nachweisen</a:t>
            </a:r>
            <a:endParaRPr lang="de-DE" sz="2400" dirty="0"/>
          </a:p>
          <a:p>
            <a:r>
              <a:rPr lang="de-DE" sz="2400" dirty="0"/>
              <a:t>Versuchsaufbau:	</a:t>
            </a:r>
            <a:r>
              <a:rPr lang="de-DE" sz="2400" b="0" dirty="0"/>
              <a:t>Nutzung eines Mach-Zehnder-Interferometer</a:t>
            </a:r>
          </a:p>
          <a:p>
            <a:r>
              <a:rPr lang="de-DE" sz="2400" b="0" dirty="0"/>
              <a:t>			Erkenntnisse auf Doppelspalt übertragbar</a:t>
            </a:r>
            <a:endParaRPr lang="de-DE" sz="2400" dirty="0"/>
          </a:p>
          <a:p>
            <a:r>
              <a:rPr lang="de-DE" sz="2400" dirty="0">
                <a:sym typeface="Wingdings" panose="05000000000000000000" pitchFamily="2" charset="2"/>
              </a:rPr>
              <a:t>Ergebnis:		</a:t>
            </a:r>
            <a:r>
              <a:rPr lang="de-DE" sz="2400" b="0" dirty="0">
                <a:sym typeface="Wingdings" panose="05000000000000000000" pitchFamily="2" charset="2"/>
              </a:rPr>
              <a:t>Nachweis der Unteilbarkeit von Photonen durch 					Koinzidenzschaltung</a:t>
            </a:r>
          </a:p>
          <a:p>
            <a:r>
              <a:rPr lang="de-DE" sz="2400" b="0" dirty="0">
                <a:sym typeface="Wingdings" panose="05000000000000000000" pitchFamily="2" charset="2"/>
              </a:rPr>
              <a:t>			Aufbau eines körnigen Interferenzmusters auf Schirm</a:t>
            </a:r>
            <a:endParaRPr lang="de-DE" sz="2400" b="0" dirty="0"/>
          </a:p>
        </p:txBody>
      </p:sp>
    </p:spTree>
    <p:extLst>
      <p:ext uri="{BB962C8B-B14F-4D97-AF65-F5344CB8AC3E}">
        <p14:creationId xmlns:p14="http://schemas.microsoft.com/office/powerpoint/2010/main" val="224246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3CDCA-9A7C-4780-9C2C-11AA58B0BC6D}"/>
              </a:ext>
            </a:extLst>
          </p:cNvPr>
          <p:cNvSpPr>
            <a:spLocks noGrp="1"/>
          </p:cNvSpPr>
          <p:nvPr>
            <p:ph type="title"/>
          </p:nvPr>
        </p:nvSpPr>
        <p:spPr/>
        <p:txBody>
          <a:bodyPr/>
          <a:lstStyle/>
          <a:p>
            <a:r>
              <a:rPr lang="de-DE" sz="3200" dirty="0"/>
              <a:t>Licht geringer Intensität = Einzelphotonen?</a:t>
            </a:r>
          </a:p>
        </p:txBody>
      </p:sp>
      <p:sp>
        <p:nvSpPr>
          <p:cNvPr id="3" name="Inhaltsplatzhalter 2">
            <a:extLst>
              <a:ext uri="{FF2B5EF4-FFF2-40B4-BE49-F238E27FC236}">
                <a16:creationId xmlns:a16="http://schemas.microsoft.com/office/drawing/2014/main" id="{368392C1-B49E-4681-BC45-A9E574C7F5AA}"/>
              </a:ext>
            </a:extLst>
          </p:cNvPr>
          <p:cNvSpPr>
            <a:spLocks noGrp="1"/>
          </p:cNvSpPr>
          <p:nvPr>
            <p:ph sz="quarter" idx="10"/>
          </p:nvPr>
        </p:nvSpPr>
        <p:spPr>
          <a:xfrm>
            <a:off x="874711" y="1484313"/>
            <a:ext cx="10580688" cy="4344987"/>
          </a:xfrm>
        </p:spPr>
        <p:txBody>
          <a:bodyPr/>
          <a:lstStyle/>
          <a:p>
            <a:r>
              <a:rPr lang="de-DE" sz="2400" u="sng" dirty="0"/>
              <a:t>Aufgabe:</a:t>
            </a:r>
          </a:p>
          <a:p>
            <a:pPr algn="just"/>
            <a:r>
              <a:rPr lang="de-DE" sz="2400" b="0" dirty="0"/>
              <a:t>Lest den Text und argumentiert, inwiefern es legitim ist, bei einem Versuch mit Licht geringer Intensität auf Eigenschaften einzelner Quantenobjekten zu schließen.</a:t>
            </a:r>
          </a:p>
          <a:p>
            <a:pPr algn="just"/>
            <a:endParaRPr lang="de-DE" sz="2400" b="0" dirty="0">
              <a:solidFill>
                <a:srgbClr val="FF0000"/>
              </a:solidFill>
            </a:endParaRPr>
          </a:p>
          <a:p>
            <a:endParaRPr lang="de-DE" sz="2400" dirty="0"/>
          </a:p>
        </p:txBody>
      </p:sp>
      <p:pic>
        <p:nvPicPr>
          <p:cNvPr id="4" name="Grafik 3" descr="Stoppuhr">
            <a:extLst>
              <a:ext uri="{FF2B5EF4-FFF2-40B4-BE49-F238E27FC236}">
                <a16:creationId xmlns:a16="http://schemas.microsoft.com/office/drawing/2014/main" id="{12E3477E-6046-48E0-8C24-88DFDD9D57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3976" y="3609385"/>
            <a:ext cx="1989082" cy="1989082"/>
          </a:xfrm>
          <a:prstGeom prst="rect">
            <a:avLst/>
          </a:prstGeom>
        </p:spPr>
      </p:pic>
      <p:sp>
        <p:nvSpPr>
          <p:cNvPr id="5" name="Textfeld 4">
            <a:extLst>
              <a:ext uri="{FF2B5EF4-FFF2-40B4-BE49-F238E27FC236}">
                <a16:creationId xmlns:a16="http://schemas.microsoft.com/office/drawing/2014/main" id="{E3194AA0-2B1D-44F6-967C-31482B048928}"/>
              </a:ext>
            </a:extLst>
          </p:cNvPr>
          <p:cNvSpPr txBox="1"/>
          <p:nvPr/>
        </p:nvSpPr>
        <p:spPr>
          <a:xfrm>
            <a:off x="6316842" y="4375245"/>
            <a:ext cx="2307266" cy="461665"/>
          </a:xfrm>
          <a:prstGeom prst="rect">
            <a:avLst/>
          </a:prstGeom>
          <a:noFill/>
        </p:spPr>
        <p:txBody>
          <a:bodyPr wrap="square" rtlCol="0">
            <a:spAutoFit/>
          </a:bodyPr>
          <a:lstStyle/>
          <a:p>
            <a:r>
              <a:rPr lang="de-DE" sz="2400" b="1" dirty="0">
                <a:solidFill>
                  <a:schemeClr val="accent1"/>
                </a:solidFill>
              </a:rPr>
              <a:t>Zeit: 10 min</a:t>
            </a:r>
          </a:p>
        </p:txBody>
      </p:sp>
    </p:spTree>
    <p:extLst>
      <p:ext uri="{BB962C8B-B14F-4D97-AF65-F5344CB8AC3E}">
        <p14:creationId xmlns:p14="http://schemas.microsoft.com/office/powerpoint/2010/main" val="132184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3CDCA-9A7C-4780-9C2C-11AA58B0BC6D}"/>
              </a:ext>
            </a:extLst>
          </p:cNvPr>
          <p:cNvSpPr>
            <a:spLocks noGrp="1"/>
          </p:cNvSpPr>
          <p:nvPr>
            <p:ph type="title"/>
          </p:nvPr>
        </p:nvSpPr>
        <p:spPr/>
        <p:txBody>
          <a:bodyPr/>
          <a:lstStyle/>
          <a:p>
            <a:r>
              <a:rPr lang="de-DE" sz="3200" dirty="0"/>
              <a:t>Licht geringer Intensität = Einzelphotonen?</a:t>
            </a:r>
          </a:p>
        </p:txBody>
      </p:sp>
      <p:sp>
        <p:nvSpPr>
          <p:cNvPr id="3" name="Inhaltsplatzhalter 2">
            <a:extLst>
              <a:ext uri="{FF2B5EF4-FFF2-40B4-BE49-F238E27FC236}">
                <a16:creationId xmlns:a16="http://schemas.microsoft.com/office/drawing/2014/main" id="{368392C1-B49E-4681-BC45-A9E574C7F5AA}"/>
              </a:ext>
            </a:extLst>
          </p:cNvPr>
          <p:cNvSpPr>
            <a:spLocks noGrp="1"/>
          </p:cNvSpPr>
          <p:nvPr>
            <p:ph sz="quarter" idx="10"/>
          </p:nvPr>
        </p:nvSpPr>
        <p:spPr/>
        <p:txBody>
          <a:bodyPr/>
          <a:lstStyle/>
          <a:p>
            <a:pPr marL="342900" indent="-342900">
              <a:buFont typeface="Arial" panose="020B0604020202020204" pitchFamily="34" charset="0"/>
              <a:buChar char="•"/>
            </a:pPr>
            <a:r>
              <a:rPr lang="de-DE" sz="2400" b="0" dirty="0"/>
              <a:t>Auftreten von </a:t>
            </a:r>
            <a:r>
              <a:rPr lang="de-DE" sz="2400" b="0" dirty="0" err="1"/>
              <a:t>Bunching</a:t>
            </a:r>
            <a:endParaRPr lang="de-DE" sz="2400" b="0" dirty="0"/>
          </a:p>
          <a:p>
            <a:pPr marL="342900" indent="-342900">
              <a:buFont typeface="Arial" panose="020B0604020202020204" pitchFamily="34" charset="0"/>
              <a:buChar char="•"/>
            </a:pPr>
            <a:r>
              <a:rPr lang="de-DE" sz="2400" b="0" dirty="0"/>
              <a:t>Einzelnes Photon reicht nicht für das Schwärzen eines Filmkorns</a:t>
            </a:r>
          </a:p>
          <a:p>
            <a:pPr marL="342900" indent="-342900">
              <a:buFont typeface="Arial" panose="020B0604020202020204" pitchFamily="34" charset="0"/>
              <a:buChar char="•"/>
            </a:pPr>
            <a:endParaRPr lang="de-DE" sz="2400" b="0" dirty="0"/>
          </a:p>
          <a:p>
            <a:r>
              <a:rPr lang="de-DE" sz="2400" dirty="0"/>
              <a:t>Aber:</a:t>
            </a:r>
            <a:r>
              <a:rPr lang="de-DE" sz="2400" b="0" dirty="0"/>
              <a:t> </a:t>
            </a:r>
          </a:p>
          <a:p>
            <a:r>
              <a:rPr lang="de-DE" sz="2400" b="0" dirty="0"/>
              <a:t>Historisch gesehen eine erste Annäherung an Experimente mit Einzelphotonen</a:t>
            </a:r>
          </a:p>
          <a:p>
            <a:endParaRPr lang="de-DE" sz="2400" dirty="0"/>
          </a:p>
        </p:txBody>
      </p:sp>
    </p:spTree>
    <p:extLst>
      <p:ext uri="{BB962C8B-B14F-4D97-AF65-F5344CB8AC3E}">
        <p14:creationId xmlns:p14="http://schemas.microsoft.com/office/powerpoint/2010/main" val="41559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6259C-6311-4785-BF2D-5F254B74A820}"/>
              </a:ext>
            </a:extLst>
          </p:cNvPr>
          <p:cNvSpPr>
            <a:spLocks noGrp="1"/>
          </p:cNvSpPr>
          <p:nvPr>
            <p:ph type="title"/>
          </p:nvPr>
        </p:nvSpPr>
        <p:spPr/>
        <p:txBody>
          <a:bodyPr/>
          <a:lstStyle/>
          <a:p>
            <a:r>
              <a:rPr lang="de-DE" sz="3200" dirty="0"/>
              <a:t>Interferenz mit Elektronen</a:t>
            </a:r>
          </a:p>
        </p:txBody>
      </p:sp>
      <p:pic>
        <p:nvPicPr>
          <p:cNvPr id="5" name="Inhaltsplatzhalter 4">
            <a:extLst>
              <a:ext uri="{FF2B5EF4-FFF2-40B4-BE49-F238E27FC236}">
                <a16:creationId xmlns:a16="http://schemas.microsoft.com/office/drawing/2014/main" id="{A7B20C74-7870-4DCA-9139-7E48FD5105C9}"/>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36601" y="978472"/>
            <a:ext cx="2553309" cy="4901056"/>
          </a:xfrm>
        </p:spPr>
      </p:pic>
      <p:pic>
        <p:nvPicPr>
          <p:cNvPr id="7" name="Grafik 6">
            <a:extLst>
              <a:ext uri="{FF2B5EF4-FFF2-40B4-BE49-F238E27FC236}">
                <a16:creationId xmlns:a16="http://schemas.microsoft.com/office/drawing/2014/main" id="{2AA63BF9-3CEE-41FC-81B8-ECAB979FE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00" y="1269428"/>
            <a:ext cx="4213860" cy="4610100"/>
          </a:xfrm>
          <a:prstGeom prst="rect">
            <a:avLst/>
          </a:prstGeom>
        </p:spPr>
      </p:pic>
      <p:pic>
        <p:nvPicPr>
          <p:cNvPr id="9" name="Grafik 8">
            <a:extLst>
              <a:ext uri="{FF2B5EF4-FFF2-40B4-BE49-F238E27FC236}">
                <a16:creationId xmlns:a16="http://schemas.microsoft.com/office/drawing/2014/main" id="{351FD1CE-7083-464B-8680-B5F1DB5E0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225" y="2891971"/>
            <a:ext cx="3733800" cy="1461911"/>
          </a:xfrm>
          <a:prstGeom prst="rect">
            <a:avLst/>
          </a:prstGeom>
        </p:spPr>
      </p:pic>
      <p:cxnSp>
        <p:nvCxnSpPr>
          <p:cNvPr id="10" name="Gerade Verbindung mit Pfeil 9">
            <a:extLst>
              <a:ext uri="{FF2B5EF4-FFF2-40B4-BE49-F238E27FC236}">
                <a16:creationId xmlns:a16="http://schemas.microsoft.com/office/drawing/2014/main" id="{ED0BDC64-7961-4265-9EBA-F19D23101843}"/>
              </a:ext>
            </a:extLst>
          </p:cNvPr>
          <p:cNvCxnSpPr>
            <a:cxnSpLocks/>
          </p:cNvCxnSpPr>
          <p:nvPr/>
        </p:nvCxnSpPr>
        <p:spPr>
          <a:xfrm flipV="1">
            <a:off x="10225127" y="2657476"/>
            <a:ext cx="0" cy="18859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8ED97C89-B32D-4777-A765-4C47595FD9FB}"/>
              </a:ext>
            </a:extLst>
          </p:cNvPr>
          <p:cNvSpPr txBox="1"/>
          <p:nvPr/>
        </p:nvSpPr>
        <p:spPr>
          <a:xfrm>
            <a:off x="8837178" y="2401730"/>
            <a:ext cx="2775895" cy="246221"/>
          </a:xfrm>
          <a:prstGeom prst="rect">
            <a:avLst/>
          </a:prstGeom>
          <a:noFill/>
        </p:spPr>
        <p:txBody>
          <a:bodyPr wrap="square" rtlCol="0">
            <a:spAutoFit/>
          </a:bodyPr>
          <a:lstStyle/>
          <a:p>
            <a:pPr algn="ctr"/>
            <a:r>
              <a:rPr lang="de-DE" sz="1000" dirty="0"/>
              <a:t>Häufigkeit aufgetroffener Objekte am Ort x</a:t>
            </a:r>
          </a:p>
        </p:txBody>
      </p:sp>
      <p:cxnSp>
        <p:nvCxnSpPr>
          <p:cNvPr id="15" name="Gerade Verbindung mit Pfeil 14">
            <a:extLst>
              <a:ext uri="{FF2B5EF4-FFF2-40B4-BE49-F238E27FC236}">
                <a16:creationId xmlns:a16="http://schemas.microsoft.com/office/drawing/2014/main" id="{E9F92043-6D0F-4CF0-9420-FAF9664F81A5}"/>
              </a:ext>
            </a:extLst>
          </p:cNvPr>
          <p:cNvCxnSpPr>
            <a:cxnSpLocks/>
          </p:cNvCxnSpPr>
          <p:nvPr/>
        </p:nvCxnSpPr>
        <p:spPr>
          <a:xfrm>
            <a:off x="8277225" y="4344356"/>
            <a:ext cx="37338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264D107F-5549-408C-B17F-7FA090D1CFA4}"/>
              </a:ext>
            </a:extLst>
          </p:cNvPr>
          <p:cNvSpPr txBox="1"/>
          <p:nvPr/>
        </p:nvSpPr>
        <p:spPr>
          <a:xfrm>
            <a:off x="10682490" y="4367750"/>
            <a:ext cx="1490540" cy="246221"/>
          </a:xfrm>
          <a:prstGeom prst="rect">
            <a:avLst/>
          </a:prstGeom>
          <a:noFill/>
        </p:spPr>
        <p:txBody>
          <a:bodyPr wrap="square" rtlCol="0">
            <a:spAutoFit/>
          </a:bodyPr>
          <a:lstStyle/>
          <a:p>
            <a:r>
              <a:rPr lang="de-DE" sz="1000" dirty="0"/>
              <a:t>Ort auf dem Schirm x</a:t>
            </a:r>
          </a:p>
        </p:txBody>
      </p:sp>
      <p:sp>
        <p:nvSpPr>
          <p:cNvPr id="4" name="Rechteck 3">
            <a:extLst>
              <a:ext uri="{FF2B5EF4-FFF2-40B4-BE49-F238E27FC236}">
                <a16:creationId xmlns:a16="http://schemas.microsoft.com/office/drawing/2014/main" id="{8EF93671-1BD7-4F39-AEFA-7FD93C8FCB6F}"/>
              </a:ext>
            </a:extLst>
          </p:cNvPr>
          <p:cNvSpPr/>
          <p:nvPr/>
        </p:nvSpPr>
        <p:spPr>
          <a:xfrm>
            <a:off x="2533654" y="5912391"/>
            <a:ext cx="1010824" cy="253916"/>
          </a:xfrm>
          <a:prstGeom prst="rect">
            <a:avLst/>
          </a:prstGeom>
        </p:spPr>
        <p:txBody>
          <a:bodyPr wrap="square">
            <a:spAutoFit/>
          </a:bodyPr>
          <a:lstStyle/>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Rosa (2012)</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hteck 11">
            <a:extLst>
              <a:ext uri="{FF2B5EF4-FFF2-40B4-BE49-F238E27FC236}">
                <a16:creationId xmlns:a16="http://schemas.microsoft.com/office/drawing/2014/main" id="{B3191141-E2CE-4CF9-B5EB-19AA5AE32F4C}"/>
              </a:ext>
            </a:extLst>
          </p:cNvPr>
          <p:cNvSpPr/>
          <p:nvPr/>
        </p:nvSpPr>
        <p:spPr>
          <a:xfrm>
            <a:off x="7182639" y="5912391"/>
            <a:ext cx="1010824" cy="253916"/>
          </a:xfrm>
          <a:prstGeom prst="rect">
            <a:avLst/>
          </a:prstGeom>
        </p:spPr>
        <p:txBody>
          <a:bodyPr wrap="square">
            <a:spAutoFit/>
          </a:bodyPr>
          <a:lstStyle/>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Rosa (2012)</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hteck 12">
            <a:extLst>
              <a:ext uri="{FF2B5EF4-FFF2-40B4-BE49-F238E27FC236}">
                <a16:creationId xmlns:a16="http://schemas.microsoft.com/office/drawing/2014/main" id="{0EEB15E7-A98F-4C8A-B33E-A595D454C8F8}"/>
              </a:ext>
            </a:extLst>
          </p:cNvPr>
          <p:cNvSpPr/>
          <p:nvPr/>
        </p:nvSpPr>
        <p:spPr>
          <a:xfrm>
            <a:off x="11107661" y="4601312"/>
            <a:ext cx="1010824" cy="253916"/>
          </a:xfrm>
          <a:prstGeom prst="rect">
            <a:avLst/>
          </a:prstGeom>
        </p:spPr>
        <p:txBody>
          <a:bodyPr wrap="square">
            <a:spAutoFit/>
          </a:bodyPr>
          <a:lstStyle/>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Rosa (2012)</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8332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E0E22-4DBC-49F9-AA36-11F87A20AC46}"/>
              </a:ext>
            </a:extLst>
          </p:cNvPr>
          <p:cNvSpPr>
            <a:spLocks noGrp="1"/>
          </p:cNvSpPr>
          <p:nvPr>
            <p:ph type="title"/>
          </p:nvPr>
        </p:nvSpPr>
        <p:spPr/>
        <p:txBody>
          <a:bodyPr/>
          <a:lstStyle/>
          <a:p>
            <a:r>
              <a:rPr lang="de-DE" sz="3200" dirty="0"/>
              <a:t>Wesenszüge der Quantenphysik </a:t>
            </a:r>
            <a:r>
              <a:rPr lang="de-DE" sz="3200" dirty="0">
                <a:solidFill>
                  <a:srgbClr val="FF0000"/>
                </a:solidFill>
              </a:rPr>
              <a:t>1</a:t>
            </a:r>
            <a:br>
              <a:rPr lang="de-DE" sz="3200" dirty="0"/>
            </a:br>
            <a:r>
              <a:rPr lang="de-DE" sz="3200" b="0" dirty="0"/>
              <a:t>Fähigkeit zur Interferenz</a:t>
            </a:r>
          </a:p>
        </p:txBody>
      </p:sp>
      <p:sp>
        <p:nvSpPr>
          <p:cNvPr id="3" name="Inhaltsplatzhalter 2">
            <a:extLst>
              <a:ext uri="{FF2B5EF4-FFF2-40B4-BE49-F238E27FC236}">
                <a16:creationId xmlns:a16="http://schemas.microsoft.com/office/drawing/2014/main" id="{D9D8BC8D-1AE1-4E0F-9FC4-ED335F127624}"/>
              </a:ext>
            </a:extLst>
          </p:cNvPr>
          <p:cNvSpPr>
            <a:spLocks noGrp="1"/>
          </p:cNvSpPr>
          <p:nvPr>
            <p:ph sz="quarter" idx="10"/>
          </p:nvPr>
        </p:nvSpPr>
        <p:spPr/>
        <p:txBody>
          <a:bodyPr/>
          <a:lstStyle/>
          <a:p>
            <a:pPr lvl="2" indent="0">
              <a:buNone/>
            </a:pPr>
            <a:endParaRPr lang="de-DE" sz="2400" dirty="0"/>
          </a:p>
          <a:p>
            <a:pPr marL="537750" lvl="2" indent="-285750">
              <a:buFont typeface="Arial" panose="020B0604020202020204" pitchFamily="34" charset="0"/>
              <a:buChar char="•"/>
            </a:pPr>
            <a:endParaRPr lang="de-DE" sz="2400" dirty="0"/>
          </a:p>
        </p:txBody>
      </p:sp>
      <p:sp>
        <p:nvSpPr>
          <p:cNvPr id="8" name="Rechteck 7">
            <a:extLst>
              <a:ext uri="{FF2B5EF4-FFF2-40B4-BE49-F238E27FC236}">
                <a16:creationId xmlns:a16="http://schemas.microsoft.com/office/drawing/2014/main" id="{8B662376-A7E7-4363-BFC8-B7C3A3AD3A38}"/>
              </a:ext>
            </a:extLst>
          </p:cNvPr>
          <p:cNvSpPr/>
          <p:nvPr/>
        </p:nvSpPr>
        <p:spPr>
          <a:xfrm>
            <a:off x="874712" y="1484313"/>
            <a:ext cx="10580688" cy="684213"/>
          </a:xfrm>
          <a:prstGeom prst="rect">
            <a:avLst/>
          </a:prstGeom>
          <a:solidFill>
            <a:srgbClr val="E7E6E6"/>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nSpc>
                <a:spcPct val="150000"/>
              </a:lnSpc>
              <a:buFont typeface="Arial" panose="020B0604020202020204" pitchFamily="34" charset="0"/>
              <a:buChar char="•"/>
            </a:pPr>
            <a:r>
              <a:rPr lang="de-DE" sz="2400" dirty="0"/>
              <a:t>Auch </a:t>
            </a:r>
            <a:r>
              <a:rPr lang="de-DE" sz="2400" b="1" dirty="0"/>
              <a:t>einzelne Quantenobjekte</a:t>
            </a:r>
            <a:r>
              <a:rPr lang="de-DE" sz="2400" dirty="0"/>
              <a:t> besitzen die Fähigkeit zur Interferenz</a:t>
            </a:r>
            <a:r>
              <a:rPr kumimoji="0" lang="de-DE" sz="1200" b="0" i="0" u="none" strike="noStrike" kern="0" cap="none" spc="0" normalizeH="0" baseline="0" noProof="0" dirty="0">
                <a:ln>
                  <a:noFill/>
                </a:ln>
                <a:solidFill>
                  <a:srgbClr val="000000"/>
                </a:solidFill>
                <a:effectLst/>
                <a:uLnTx/>
                <a:uFillTx/>
                <a:latin typeface="Open Sans" panose="020B0606030504020204" pitchFamily="34" charset="0"/>
                <a:ea typeface="Calibri" panose="020F0502020204030204" pitchFamily="34" charset="0"/>
                <a:cs typeface="Times New Roman" panose="02020603050405020304" pitchFamily="18" charset="0"/>
              </a:rPr>
              <a:t> </a:t>
            </a:r>
            <a:endParaRPr kumimoji="0" lang="de-DE"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CA27F68A-6CDA-4273-BA6E-3D000F3F4223}"/>
              </a:ext>
            </a:extLst>
          </p:cNvPr>
          <p:cNvSpPr/>
          <p:nvPr/>
        </p:nvSpPr>
        <p:spPr>
          <a:xfrm>
            <a:off x="8936611" y="5626661"/>
            <a:ext cx="2518789" cy="253916"/>
          </a:xfrm>
          <a:prstGeom prst="rect">
            <a:avLst/>
          </a:prstGeom>
        </p:spPr>
        <p:txBody>
          <a:bodyPr wrap="square">
            <a:spAutoFit/>
          </a:bodyPr>
          <a:lstStyle/>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frei</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nach</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Küblbeck</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und Müller, 2002)</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1429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ADAD5-52B6-4F62-AA83-52FB3D82E43C}"/>
              </a:ext>
            </a:extLst>
          </p:cNvPr>
          <p:cNvSpPr>
            <a:spLocks noGrp="1"/>
          </p:cNvSpPr>
          <p:nvPr>
            <p:ph type="title"/>
          </p:nvPr>
        </p:nvSpPr>
        <p:spPr>
          <a:xfrm>
            <a:off x="874712" y="229117"/>
            <a:ext cx="10580687" cy="684213"/>
          </a:xfrm>
        </p:spPr>
        <p:txBody>
          <a:bodyPr/>
          <a:lstStyle/>
          <a:p>
            <a:r>
              <a:rPr lang="de-DE" sz="3200" dirty="0"/>
              <a:t>Das Doppelspaltexperiment mit Einzelphotonen</a:t>
            </a:r>
            <a:endParaRPr lang="de-DE" dirty="0"/>
          </a:p>
        </p:txBody>
      </p:sp>
      <p:grpSp>
        <p:nvGrpSpPr>
          <p:cNvPr id="4" name="Gruppieren 3">
            <a:extLst>
              <a:ext uri="{FF2B5EF4-FFF2-40B4-BE49-F238E27FC236}">
                <a16:creationId xmlns:a16="http://schemas.microsoft.com/office/drawing/2014/main" id="{FBA2B67B-F028-4EF2-96F4-D4506400D6DE}"/>
              </a:ext>
            </a:extLst>
          </p:cNvPr>
          <p:cNvGrpSpPr/>
          <p:nvPr/>
        </p:nvGrpSpPr>
        <p:grpSpPr>
          <a:xfrm>
            <a:off x="1847004" y="3519995"/>
            <a:ext cx="1694576" cy="247310"/>
            <a:chOff x="562062" y="3305344"/>
            <a:chExt cx="1694576" cy="247310"/>
          </a:xfrm>
        </p:grpSpPr>
        <p:sp>
          <p:nvSpPr>
            <p:cNvPr id="5" name="Rechteck 4">
              <a:extLst>
                <a:ext uri="{FF2B5EF4-FFF2-40B4-BE49-F238E27FC236}">
                  <a16:creationId xmlns:a16="http://schemas.microsoft.com/office/drawing/2014/main" id="{3621F7B6-D275-4710-999E-55EA64D3457D}"/>
                </a:ext>
              </a:extLst>
            </p:cNvPr>
            <p:cNvSpPr/>
            <p:nvPr/>
          </p:nvSpPr>
          <p:spPr>
            <a:xfrm>
              <a:off x="562062" y="3305344"/>
              <a:ext cx="1400961" cy="247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a:extLst>
                <a:ext uri="{FF2B5EF4-FFF2-40B4-BE49-F238E27FC236}">
                  <a16:creationId xmlns:a16="http://schemas.microsoft.com/office/drawing/2014/main" id="{7220FDF6-28A9-4511-9B59-2847B4271DB2}"/>
                </a:ext>
              </a:extLst>
            </p:cNvPr>
            <p:cNvSpPr/>
            <p:nvPr/>
          </p:nvSpPr>
          <p:spPr>
            <a:xfrm>
              <a:off x="1963023" y="3362643"/>
              <a:ext cx="293615" cy="13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 name="Gruppieren 6">
            <a:extLst>
              <a:ext uri="{FF2B5EF4-FFF2-40B4-BE49-F238E27FC236}">
                <a16:creationId xmlns:a16="http://schemas.microsoft.com/office/drawing/2014/main" id="{9413EC18-98A4-44CA-A49C-D162C02ABEF0}"/>
              </a:ext>
            </a:extLst>
          </p:cNvPr>
          <p:cNvGrpSpPr/>
          <p:nvPr/>
        </p:nvGrpSpPr>
        <p:grpSpPr>
          <a:xfrm>
            <a:off x="5437492" y="2572138"/>
            <a:ext cx="1398" cy="2145600"/>
            <a:chOff x="5427677" y="2307054"/>
            <a:chExt cx="1398" cy="2145600"/>
          </a:xfrm>
        </p:grpSpPr>
        <p:cxnSp>
          <p:nvCxnSpPr>
            <p:cNvPr id="8" name="Gerader Verbinder 7">
              <a:extLst>
                <a:ext uri="{FF2B5EF4-FFF2-40B4-BE49-F238E27FC236}">
                  <a16:creationId xmlns:a16="http://schemas.microsoft.com/office/drawing/2014/main" id="{3D536C7E-07ED-4898-9649-DB94424EEEDF}"/>
                </a:ext>
              </a:extLst>
            </p:cNvPr>
            <p:cNvCxnSpPr>
              <a:cxnSpLocks/>
            </p:cNvCxnSpPr>
            <p:nvPr/>
          </p:nvCxnSpPr>
          <p:spPr>
            <a:xfrm>
              <a:off x="5427677" y="2307054"/>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9C2A4518-7EB5-4952-A452-89C205BF3B4B}"/>
                </a:ext>
              </a:extLst>
            </p:cNvPr>
            <p:cNvCxnSpPr>
              <a:cxnSpLocks/>
            </p:cNvCxnSpPr>
            <p:nvPr/>
          </p:nvCxnSpPr>
          <p:spPr>
            <a:xfrm>
              <a:off x="5429075" y="3288566"/>
              <a:ext cx="0" cy="1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4B1BDC99-2D24-4B21-82FB-54D9760CCDB2}"/>
                </a:ext>
              </a:extLst>
            </p:cNvPr>
            <p:cNvCxnSpPr>
              <a:cxnSpLocks/>
            </p:cNvCxnSpPr>
            <p:nvPr/>
          </p:nvCxnSpPr>
          <p:spPr>
            <a:xfrm>
              <a:off x="5427677" y="3552654"/>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Gerader Verbinder 10">
            <a:extLst>
              <a:ext uri="{FF2B5EF4-FFF2-40B4-BE49-F238E27FC236}">
                <a16:creationId xmlns:a16="http://schemas.microsoft.com/office/drawing/2014/main" id="{E7B840EF-1269-42F4-A74D-B2B66FE7D1D5}"/>
              </a:ext>
            </a:extLst>
          </p:cNvPr>
          <p:cNvCxnSpPr>
            <a:cxnSpLocks/>
          </p:cNvCxnSpPr>
          <p:nvPr/>
        </p:nvCxnSpPr>
        <p:spPr>
          <a:xfrm>
            <a:off x="9180380" y="1578848"/>
            <a:ext cx="0" cy="41296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8A77540-ADA6-4039-BB25-131F2D6FEDDB}"/>
              </a:ext>
            </a:extLst>
          </p:cNvPr>
          <p:cNvSpPr txBox="1"/>
          <p:nvPr/>
        </p:nvSpPr>
        <p:spPr>
          <a:xfrm>
            <a:off x="1166503" y="3130506"/>
            <a:ext cx="2779671" cy="341632"/>
          </a:xfrm>
          <a:prstGeom prst="rect">
            <a:avLst/>
          </a:prstGeom>
          <a:noFill/>
        </p:spPr>
        <p:txBody>
          <a:bodyPr wrap="square" rtlCol="0">
            <a:spAutoFit/>
          </a:bodyPr>
          <a:lstStyle/>
          <a:p>
            <a:pPr algn="ctr"/>
            <a:r>
              <a:rPr lang="de-DE" b="1" dirty="0">
                <a:solidFill>
                  <a:schemeClr val="accent1"/>
                </a:solidFill>
              </a:rPr>
              <a:t>Einzelphotonenquelle</a:t>
            </a:r>
          </a:p>
        </p:txBody>
      </p:sp>
      <p:sp>
        <p:nvSpPr>
          <p:cNvPr id="13" name="Textfeld 12">
            <a:extLst>
              <a:ext uri="{FF2B5EF4-FFF2-40B4-BE49-F238E27FC236}">
                <a16:creationId xmlns:a16="http://schemas.microsoft.com/office/drawing/2014/main" id="{BB138623-08AD-4150-A090-C651DA9120C0}"/>
              </a:ext>
            </a:extLst>
          </p:cNvPr>
          <p:cNvSpPr txBox="1"/>
          <p:nvPr/>
        </p:nvSpPr>
        <p:spPr>
          <a:xfrm>
            <a:off x="4677239" y="2118718"/>
            <a:ext cx="1520505" cy="369332"/>
          </a:xfrm>
          <a:prstGeom prst="rect">
            <a:avLst/>
          </a:prstGeom>
          <a:noFill/>
        </p:spPr>
        <p:txBody>
          <a:bodyPr wrap="square" rtlCol="0">
            <a:spAutoFit/>
          </a:bodyPr>
          <a:lstStyle/>
          <a:p>
            <a:pPr algn="ctr"/>
            <a:r>
              <a:rPr lang="de-DE" b="1" dirty="0">
                <a:solidFill>
                  <a:schemeClr val="accent1"/>
                </a:solidFill>
              </a:rPr>
              <a:t>Doppelspalt</a:t>
            </a:r>
          </a:p>
        </p:txBody>
      </p:sp>
      <p:sp>
        <p:nvSpPr>
          <p:cNvPr id="14" name="Textfeld 13">
            <a:extLst>
              <a:ext uri="{FF2B5EF4-FFF2-40B4-BE49-F238E27FC236}">
                <a16:creationId xmlns:a16="http://schemas.microsoft.com/office/drawing/2014/main" id="{93B78BE3-1540-4ADF-9943-FEB999F793B2}"/>
              </a:ext>
            </a:extLst>
          </p:cNvPr>
          <p:cNvSpPr txBox="1"/>
          <p:nvPr/>
        </p:nvSpPr>
        <p:spPr>
          <a:xfrm>
            <a:off x="8698013" y="1075508"/>
            <a:ext cx="964734" cy="369332"/>
          </a:xfrm>
          <a:prstGeom prst="rect">
            <a:avLst/>
          </a:prstGeom>
          <a:noFill/>
        </p:spPr>
        <p:txBody>
          <a:bodyPr wrap="square" rtlCol="0">
            <a:spAutoFit/>
          </a:bodyPr>
          <a:lstStyle/>
          <a:p>
            <a:r>
              <a:rPr lang="de-DE" b="1" dirty="0">
                <a:solidFill>
                  <a:schemeClr val="accent1"/>
                </a:solidFill>
              </a:rPr>
              <a:t>Schirm</a:t>
            </a:r>
          </a:p>
        </p:txBody>
      </p:sp>
    </p:spTree>
    <p:extLst>
      <p:ext uri="{BB962C8B-B14F-4D97-AF65-F5344CB8AC3E}">
        <p14:creationId xmlns:p14="http://schemas.microsoft.com/office/powerpoint/2010/main" val="19037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7EDF9-EA80-48ED-A5BF-B973B293CBC7}"/>
              </a:ext>
            </a:extLst>
          </p:cNvPr>
          <p:cNvSpPr>
            <a:spLocks noGrp="1"/>
          </p:cNvSpPr>
          <p:nvPr>
            <p:ph type="title"/>
          </p:nvPr>
        </p:nvSpPr>
        <p:spPr/>
        <p:txBody>
          <a:bodyPr/>
          <a:lstStyle/>
          <a:p>
            <a:r>
              <a:rPr lang="de-DE" sz="3200" dirty="0"/>
              <a:t>Erklärung Histogramm</a:t>
            </a:r>
          </a:p>
        </p:txBody>
      </p:sp>
      <p:sp>
        <p:nvSpPr>
          <p:cNvPr id="3" name="Inhaltsplatzhalter 2">
            <a:extLst>
              <a:ext uri="{FF2B5EF4-FFF2-40B4-BE49-F238E27FC236}">
                <a16:creationId xmlns:a16="http://schemas.microsoft.com/office/drawing/2014/main" id="{1579CA96-86BD-4D4A-805B-BD30D28D3301}"/>
              </a:ext>
            </a:extLst>
          </p:cNvPr>
          <p:cNvSpPr>
            <a:spLocks noGrp="1"/>
          </p:cNvSpPr>
          <p:nvPr>
            <p:ph sz="quarter" idx="10"/>
          </p:nvPr>
        </p:nvSpPr>
        <p:spPr/>
        <p:txBody>
          <a:bodyPr/>
          <a:lstStyle/>
          <a:p>
            <a:pPr marL="342900" indent="-342900">
              <a:buFont typeface="Arial" panose="020B0604020202020204" pitchFamily="34" charset="0"/>
              <a:buChar char="•"/>
            </a:pPr>
            <a:r>
              <a:rPr lang="de-DE" sz="2400" b="0" dirty="0"/>
              <a:t>Häufigkeitsverteilung</a:t>
            </a:r>
          </a:p>
        </p:txBody>
      </p:sp>
      <p:cxnSp>
        <p:nvCxnSpPr>
          <p:cNvPr id="8" name="Gerade Verbindung mit Pfeil 7">
            <a:extLst>
              <a:ext uri="{FF2B5EF4-FFF2-40B4-BE49-F238E27FC236}">
                <a16:creationId xmlns:a16="http://schemas.microsoft.com/office/drawing/2014/main" id="{BB5FA82D-60B1-47E5-AA42-D3316426C878}"/>
              </a:ext>
            </a:extLst>
          </p:cNvPr>
          <p:cNvCxnSpPr>
            <a:cxnSpLocks/>
          </p:cNvCxnSpPr>
          <p:nvPr/>
        </p:nvCxnSpPr>
        <p:spPr>
          <a:xfrm flipV="1">
            <a:off x="3846397" y="5598522"/>
            <a:ext cx="4637315"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30EE2085-2BA6-42AE-BAA3-661F6C5BDD5E}"/>
              </a:ext>
            </a:extLst>
          </p:cNvPr>
          <p:cNvSpPr txBox="1"/>
          <p:nvPr/>
        </p:nvSpPr>
        <p:spPr>
          <a:xfrm>
            <a:off x="8206622" y="5612898"/>
            <a:ext cx="2495383" cy="338554"/>
          </a:xfrm>
          <a:prstGeom prst="rect">
            <a:avLst/>
          </a:prstGeom>
          <a:noFill/>
        </p:spPr>
        <p:txBody>
          <a:bodyPr wrap="square" rtlCol="0">
            <a:spAutoFit/>
          </a:bodyPr>
          <a:lstStyle/>
          <a:p>
            <a:r>
              <a:rPr lang="de-DE" sz="1600" dirty="0"/>
              <a:t>Ort auf dem Schirm x</a:t>
            </a:r>
          </a:p>
        </p:txBody>
      </p:sp>
      <p:sp>
        <p:nvSpPr>
          <p:cNvPr id="4" name="Rechteck 3">
            <a:extLst>
              <a:ext uri="{FF2B5EF4-FFF2-40B4-BE49-F238E27FC236}">
                <a16:creationId xmlns:a16="http://schemas.microsoft.com/office/drawing/2014/main" id="{94841BC8-F8A7-4D7F-BC22-CB2508EA0F1F}"/>
              </a:ext>
            </a:extLst>
          </p:cNvPr>
          <p:cNvSpPr/>
          <p:nvPr/>
        </p:nvSpPr>
        <p:spPr>
          <a:xfrm>
            <a:off x="5916716" y="2828883"/>
            <a:ext cx="358567" cy="27668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6B791374-3635-4497-94DE-F75304869FDA}"/>
              </a:ext>
            </a:extLst>
          </p:cNvPr>
          <p:cNvSpPr txBox="1"/>
          <p:nvPr/>
        </p:nvSpPr>
        <p:spPr>
          <a:xfrm>
            <a:off x="4808917" y="1542875"/>
            <a:ext cx="2703912" cy="584775"/>
          </a:xfrm>
          <a:prstGeom prst="rect">
            <a:avLst/>
          </a:prstGeom>
          <a:noFill/>
        </p:spPr>
        <p:txBody>
          <a:bodyPr wrap="square" rtlCol="0">
            <a:spAutoFit/>
          </a:bodyPr>
          <a:lstStyle/>
          <a:p>
            <a:pPr algn="ctr"/>
            <a:r>
              <a:rPr lang="de-DE" sz="1600" dirty="0"/>
              <a:t>Häufigkeit aufgetroffener Objekte am Ort x</a:t>
            </a:r>
          </a:p>
        </p:txBody>
      </p:sp>
      <p:cxnSp>
        <p:nvCxnSpPr>
          <p:cNvPr id="7" name="Gerade Verbindung mit Pfeil 6">
            <a:extLst>
              <a:ext uri="{FF2B5EF4-FFF2-40B4-BE49-F238E27FC236}">
                <a16:creationId xmlns:a16="http://schemas.microsoft.com/office/drawing/2014/main" id="{89B120BC-2CB3-4F8D-B993-DF40AEDA5CE2}"/>
              </a:ext>
            </a:extLst>
          </p:cNvPr>
          <p:cNvCxnSpPr>
            <a:cxnSpLocks/>
          </p:cNvCxnSpPr>
          <p:nvPr/>
        </p:nvCxnSpPr>
        <p:spPr>
          <a:xfrm flipV="1">
            <a:off x="6097675" y="2092241"/>
            <a:ext cx="0" cy="35880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4EA5CBA5-2FAC-4D04-A292-2ED2D41E071C}"/>
              </a:ext>
            </a:extLst>
          </p:cNvPr>
          <p:cNvCxnSpPr>
            <a:cxnSpLocks/>
          </p:cNvCxnSpPr>
          <p:nvPr/>
        </p:nvCxnSpPr>
        <p:spPr>
          <a:xfrm>
            <a:off x="6031008" y="3423875"/>
            <a:ext cx="12998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9E289775-2BC4-4149-ACC2-B896E6A2983E}"/>
              </a:ext>
            </a:extLst>
          </p:cNvPr>
          <p:cNvCxnSpPr>
            <a:cxnSpLocks/>
          </p:cNvCxnSpPr>
          <p:nvPr/>
        </p:nvCxnSpPr>
        <p:spPr>
          <a:xfrm flipV="1">
            <a:off x="3937178" y="5535768"/>
            <a:ext cx="0" cy="1245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F5E175B-C9AA-405A-8888-094A99FC3E1E}"/>
              </a:ext>
            </a:extLst>
          </p:cNvPr>
          <p:cNvCxnSpPr>
            <a:cxnSpLocks/>
          </p:cNvCxnSpPr>
          <p:nvPr/>
        </p:nvCxnSpPr>
        <p:spPr>
          <a:xfrm flipV="1">
            <a:off x="4662333" y="5536257"/>
            <a:ext cx="0" cy="1245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E4B1001E-B76B-42A6-BBCF-173A9FB91F91}"/>
              </a:ext>
            </a:extLst>
          </p:cNvPr>
          <p:cNvCxnSpPr>
            <a:cxnSpLocks/>
          </p:cNvCxnSpPr>
          <p:nvPr/>
        </p:nvCxnSpPr>
        <p:spPr>
          <a:xfrm flipV="1">
            <a:off x="5382465" y="5536257"/>
            <a:ext cx="0" cy="1245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E2E27FD-8FEA-4555-BBEB-86B75E57A362}"/>
              </a:ext>
            </a:extLst>
          </p:cNvPr>
          <p:cNvCxnSpPr>
            <a:cxnSpLocks/>
          </p:cNvCxnSpPr>
          <p:nvPr/>
        </p:nvCxnSpPr>
        <p:spPr>
          <a:xfrm flipV="1">
            <a:off x="6821054" y="5547562"/>
            <a:ext cx="0" cy="1245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A0188D97-B830-4045-9E24-A24C2A862AA4}"/>
              </a:ext>
            </a:extLst>
          </p:cNvPr>
          <p:cNvCxnSpPr>
            <a:cxnSpLocks/>
          </p:cNvCxnSpPr>
          <p:nvPr/>
        </p:nvCxnSpPr>
        <p:spPr>
          <a:xfrm flipV="1">
            <a:off x="7534487" y="5535768"/>
            <a:ext cx="0" cy="12453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BFD8156D-E6B4-4960-9081-4B5D2C47E2D7}"/>
              </a:ext>
            </a:extLst>
          </p:cNvPr>
          <p:cNvCxnSpPr>
            <a:cxnSpLocks/>
          </p:cNvCxnSpPr>
          <p:nvPr/>
        </p:nvCxnSpPr>
        <p:spPr>
          <a:xfrm>
            <a:off x="6033306" y="4146984"/>
            <a:ext cx="12998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6A964DE-882A-4E6D-9292-549E4107CCF1}"/>
              </a:ext>
            </a:extLst>
          </p:cNvPr>
          <p:cNvCxnSpPr>
            <a:cxnSpLocks/>
          </p:cNvCxnSpPr>
          <p:nvPr/>
        </p:nvCxnSpPr>
        <p:spPr>
          <a:xfrm>
            <a:off x="6032683" y="4870605"/>
            <a:ext cx="12998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A0564615-2573-4BB4-B376-935AAE814052}"/>
              </a:ext>
            </a:extLst>
          </p:cNvPr>
          <p:cNvSpPr/>
          <p:nvPr/>
        </p:nvSpPr>
        <p:spPr>
          <a:xfrm>
            <a:off x="5556619" y="3423875"/>
            <a:ext cx="358567" cy="21719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D95EA55D-D5FF-4D55-B4CC-DB103A01B703}"/>
              </a:ext>
            </a:extLst>
          </p:cNvPr>
          <p:cNvSpPr/>
          <p:nvPr/>
        </p:nvSpPr>
        <p:spPr>
          <a:xfrm>
            <a:off x="6273722" y="3423876"/>
            <a:ext cx="358567" cy="21719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95D08F45-5F7E-4DDF-874D-91414D9E5756}"/>
              </a:ext>
            </a:extLst>
          </p:cNvPr>
          <p:cNvSpPr/>
          <p:nvPr/>
        </p:nvSpPr>
        <p:spPr>
          <a:xfrm>
            <a:off x="5200895" y="4146984"/>
            <a:ext cx="358567" cy="14539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8B47FF0C-08A8-4A6F-BAD1-9ACA93FD2EB6}"/>
              </a:ext>
            </a:extLst>
          </p:cNvPr>
          <p:cNvSpPr/>
          <p:nvPr/>
        </p:nvSpPr>
        <p:spPr>
          <a:xfrm>
            <a:off x="6634038" y="4141859"/>
            <a:ext cx="358567" cy="14539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C1521BE9-2B27-4EEA-A5D5-240133FD60C5}"/>
              </a:ext>
            </a:extLst>
          </p:cNvPr>
          <p:cNvSpPr/>
          <p:nvPr/>
        </p:nvSpPr>
        <p:spPr>
          <a:xfrm>
            <a:off x="4844329" y="4870604"/>
            <a:ext cx="358567" cy="73029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28">
            <a:extLst>
              <a:ext uri="{FF2B5EF4-FFF2-40B4-BE49-F238E27FC236}">
                <a16:creationId xmlns:a16="http://schemas.microsoft.com/office/drawing/2014/main" id="{6986EEDA-9805-4C09-B251-72BD5B20945F}"/>
              </a:ext>
            </a:extLst>
          </p:cNvPr>
          <p:cNvSpPr/>
          <p:nvPr/>
        </p:nvSpPr>
        <p:spPr>
          <a:xfrm>
            <a:off x="6992605" y="4862216"/>
            <a:ext cx="358567" cy="73029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DED9BC43-59C1-4044-A708-CBA798011E29}"/>
              </a:ext>
            </a:extLst>
          </p:cNvPr>
          <p:cNvSpPr/>
          <p:nvPr/>
        </p:nvSpPr>
        <p:spPr>
          <a:xfrm>
            <a:off x="4487468" y="5476370"/>
            <a:ext cx="358567" cy="1245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6C7F42BA-828F-4CA2-A889-B49D361A0722}"/>
              </a:ext>
            </a:extLst>
          </p:cNvPr>
          <p:cNvSpPr/>
          <p:nvPr/>
        </p:nvSpPr>
        <p:spPr>
          <a:xfrm>
            <a:off x="7354750" y="5470276"/>
            <a:ext cx="358567" cy="1245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2" name="Gerader Verbinder 31">
            <a:extLst>
              <a:ext uri="{FF2B5EF4-FFF2-40B4-BE49-F238E27FC236}">
                <a16:creationId xmlns:a16="http://schemas.microsoft.com/office/drawing/2014/main" id="{CFAC116A-2DEB-426B-9897-763D8A0793CD}"/>
              </a:ext>
            </a:extLst>
          </p:cNvPr>
          <p:cNvCxnSpPr>
            <a:cxnSpLocks/>
          </p:cNvCxnSpPr>
          <p:nvPr/>
        </p:nvCxnSpPr>
        <p:spPr>
          <a:xfrm>
            <a:off x="6032683" y="2717534"/>
            <a:ext cx="12998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62BF5C5E-B68B-4937-AE5C-D78F0E45A136}"/>
              </a:ext>
            </a:extLst>
          </p:cNvPr>
          <p:cNvSpPr txBox="1"/>
          <p:nvPr/>
        </p:nvSpPr>
        <p:spPr>
          <a:xfrm>
            <a:off x="6126293" y="2613439"/>
            <a:ext cx="485218" cy="215444"/>
          </a:xfrm>
          <a:prstGeom prst="rect">
            <a:avLst/>
          </a:prstGeom>
          <a:noFill/>
        </p:spPr>
        <p:txBody>
          <a:bodyPr wrap="square" rtlCol="0">
            <a:spAutoFit/>
          </a:bodyPr>
          <a:lstStyle/>
          <a:p>
            <a:r>
              <a:rPr lang="de-DE" sz="800" dirty="0"/>
              <a:t>1000</a:t>
            </a:r>
          </a:p>
        </p:txBody>
      </p:sp>
      <p:sp>
        <p:nvSpPr>
          <p:cNvPr id="34" name="Textfeld 33">
            <a:extLst>
              <a:ext uri="{FF2B5EF4-FFF2-40B4-BE49-F238E27FC236}">
                <a16:creationId xmlns:a16="http://schemas.microsoft.com/office/drawing/2014/main" id="{B5CA7668-ABB5-40B5-8FA9-D5F2DB9F8D3C}"/>
              </a:ext>
            </a:extLst>
          </p:cNvPr>
          <p:cNvSpPr txBox="1"/>
          <p:nvPr/>
        </p:nvSpPr>
        <p:spPr>
          <a:xfrm>
            <a:off x="5975738" y="5644745"/>
            <a:ext cx="485218" cy="215444"/>
          </a:xfrm>
          <a:prstGeom prst="rect">
            <a:avLst/>
          </a:prstGeom>
          <a:noFill/>
        </p:spPr>
        <p:txBody>
          <a:bodyPr wrap="square" rtlCol="0">
            <a:spAutoFit/>
          </a:bodyPr>
          <a:lstStyle/>
          <a:p>
            <a:r>
              <a:rPr lang="de-DE" sz="800" dirty="0"/>
              <a:t>0</a:t>
            </a:r>
          </a:p>
        </p:txBody>
      </p:sp>
      <p:sp>
        <p:nvSpPr>
          <p:cNvPr id="35" name="Textfeld 34">
            <a:extLst>
              <a:ext uri="{FF2B5EF4-FFF2-40B4-BE49-F238E27FC236}">
                <a16:creationId xmlns:a16="http://schemas.microsoft.com/office/drawing/2014/main" id="{F13A4BCD-2383-4F59-B372-B8AFB8E7CCF8}"/>
              </a:ext>
            </a:extLst>
          </p:cNvPr>
          <p:cNvSpPr txBox="1"/>
          <p:nvPr/>
        </p:nvSpPr>
        <p:spPr>
          <a:xfrm>
            <a:off x="6700893" y="5645389"/>
            <a:ext cx="485218" cy="215444"/>
          </a:xfrm>
          <a:prstGeom prst="rect">
            <a:avLst/>
          </a:prstGeom>
          <a:noFill/>
        </p:spPr>
        <p:txBody>
          <a:bodyPr wrap="square" rtlCol="0">
            <a:spAutoFit/>
          </a:bodyPr>
          <a:lstStyle/>
          <a:p>
            <a:r>
              <a:rPr lang="de-DE" sz="800" dirty="0"/>
              <a:t>1</a:t>
            </a:r>
          </a:p>
        </p:txBody>
      </p:sp>
      <p:sp>
        <p:nvSpPr>
          <p:cNvPr id="36" name="Textfeld 35">
            <a:extLst>
              <a:ext uri="{FF2B5EF4-FFF2-40B4-BE49-F238E27FC236}">
                <a16:creationId xmlns:a16="http://schemas.microsoft.com/office/drawing/2014/main" id="{2D51804E-DEF9-48E7-AECB-17393592F871}"/>
              </a:ext>
            </a:extLst>
          </p:cNvPr>
          <p:cNvSpPr txBox="1"/>
          <p:nvPr/>
        </p:nvSpPr>
        <p:spPr>
          <a:xfrm>
            <a:off x="5227081" y="5645389"/>
            <a:ext cx="485218" cy="215444"/>
          </a:xfrm>
          <a:prstGeom prst="rect">
            <a:avLst/>
          </a:prstGeom>
          <a:noFill/>
        </p:spPr>
        <p:txBody>
          <a:bodyPr wrap="square" rtlCol="0">
            <a:spAutoFit/>
          </a:bodyPr>
          <a:lstStyle/>
          <a:p>
            <a:r>
              <a:rPr lang="de-DE" sz="800" dirty="0"/>
              <a:t>-1</a:t>
            </a:r>
          </a:p>
        </p:txBody>
      </p:sp>
      <p:sp>
        <p:nvSpPr>
          <p:cNvPr id="37" name="Textfeld 36">
            <a:extLst>
              <a:ext uri="{FF2B5EF4-FFF2-40B4-BE49-F238E27FC236}">
                <a16:creationId xmlns:a16="http://schemas.microsoft.com/office/drawing/2014/main" id="{DDB3410A-AFFA-48B6-82C2-B6A4ECF903E2}"/>
              </a:ext>
            </a:extLst>
          </p:cNvPr>
          <p:cNvSpPr txBox="1"/>
          <p:nvPr/>
        </p:nvSpPr>
        <p:spPr>
          <a:xfrm>
            <a:off x="4511872" y="5645389"/>
            <a:ext cx="485218" cy="215444"/>
          </a:xfrm>
          <a:prstGeom prst="rect">
            <a:avLst/>
          </a:prstGeom>
          <a:noFill/>
        </p:spPr>
        <p:txBody>
          <a:bodyPr wrap="square" rtlCol="0">
            <a:spAutoFit/>
          </a:bodyPr>
          <a:lstStyle/>
          <a:p>
            <a:r>
              <a:rPr lang="de-DE" sz="800" dirty="0"/>
              <a:t>-2</a:t>
            </a:r>
          </a:p>
        </p:txBody>
      </p:sp>
      <p:sp>
        <p:nvSpPr>
          <p:cNvPr id="38" name="Textfeld 37">
            <a:extLst>
              <a:ext uri="{FF2B5EF4-FFF2-40B4-BE49-F238E27FC236}">
                <a16:creationId xmlns:a16="http://schemas.microsoft.com/office/drawing/2014/main" id="{8CC2F261-F48B-433B-9A89-1B010981C08B}"/>
              </a:ext>
            </a:extLst>
          </p:cNvPr>
          <p:cNvSpPr txBox="1"/>
          <p:nvPr/>
        </p:nvSpPr>
        <p:spPr>
          <a:xfrm>
            <a:off x="7414707" y="5645389"/>
            <a:ext cx="485218" cy="215444"/>
          </a:xfrm>
          <a:prstGeom prst="rect">
            <a:avLst/>
          </a:prstGeom>
          <a:noFill/>
        </p:spPr>
        <p:txBody>
          <a:bodyPr wrap="square" rtlCol="0">
            <a:spAutoFit/>
          </a:bodyPr>
          <a:lstStyle/>
          <a:p>
            <a:r>
              <a:rPr lang="de-DE" sz="800" dirty="0"/>
              <a:t>2</a:t>
            </a:r>
          </a:p>
        </p:txBody>
      </p:sp>
      <p:sp>
        <p:nvSpPr>
          <p:cNvPr id="14" name="Freihandform: Form 13">
            <a:extLst>
              <a:ext uri="{FF2B5EF4-FFF2-40B4-BE49-F238E27FC236}">
                <a16:creationId xmlns:a16="http://schemas.microsoft.com/office/drawing/2014/main" id="{47C51188-C4A6-4FB7-B43B-C8B5FEDEA714}"/>
              </a:ext>
            </a:extLst>
          </p:cNvPr>
          <p:cNvSpPr/>
          <p:nvPr/>
        </p:nvSpPr>
        <p:spPr>
          <a:xfrm>
            <a:off x="4454193" y="2818041"/>
            <a:ext cx="3236864" cy="2769336"/>
          </a:xfrm>
          <a:custGeom>
            <a:avLst/>
            <a:gdLst>
              <a:gd name="connsiteX0" fmla="*/ 3236864 w 3236864"/>
              <a:gd name="connsiteY0" fmla="*/ 2769336 h 2769336"/>
              <a:gd name="connsiteX1" fmla="*/ 2889056 w 3236864"/>
              <a:gd name="connsiteY1" fmla="*/ 2034450 h 2769336"/>
              <a:gd name="connsiteX2" fmla="*/ 2501978 w 3236864"/>
              <a:gd name="connsiteY2" fmla="*/ 1282734 h 2769336"/>
              <a:gd name="connsiteX3" fmla="*/ 2086852 w 3236864"/>
              <a:gd name="connsiteY3" fmla="*/ 531019 h 2769336"/>
              <a:gd name="connsiteX4" fmla="*/ 1638067 w 3236864"/>
              <a:gd name="connsiteY4" fmla="*/ 3696 h 2769336"/>
              <a:gd name="connsiteX5" fmla="*/ 1009767 w 3236864"/>
              <a:gd name="connsiteY5" fmla="*/ 794680 h 2769336"/>
              <a:gd name="connsiteX6" fmla="*/ 661959 w 3236864"/>
              <a:gd name="connsiteY6" fmla="*/ 1535176 h 2769336"/>
              <a:gd name="connsiteX7" fmla="*/ 308540 w 3236864"/>
              <a:gd name="connsiteY7" fmla="*/ 2264452 h 2769336"/>
              <a:gd name="connsiteX8" fmla="*/ 0 w 3236864"/>
              <a:gd name="connsiteY8" fmla="*/ 2769336 h 276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864" h="2769336">
                <a:moveTo>
                  <a:pt x="3236864" y="2769336"/>
                </a:moveTo>
                <a:cubicBezTo>
                  <a:pt x="3124200" y="2525776"/>
                  <a:pt x="3011537" y="2282217"/>
                  <a:pt x="2889056" y="2034450"/>
                </a:cubicBezTo>
                <a:cubicBezTo>
                  <a:pt x="2766575" y="1786683"/>
                  <a:pt x="2635679" y="1533306"/>
                  <a:pt x="2501978" y="1282734"/>
                </a:cubicBezTo>
                <a:cubicBezTo>
                  <a:pt x="2368277" y="1032162"/>
                  <a:pt x="2230837" y="744192"/>
                  <a:pt x="2086852" y="531019"/>
                </a:cubicBezTo>
                <a:cubicBezTo>
                  <a:pt x="1942867" y="317846"/>
                  <a:pt x="1817581" y="-40247"/>
                  <a:pt x="1638067" y="3696"/>
                </a:cubicBezTo>
                <a:cubicBezTo>
                  <a:pt x="1458553" y="47639"/>
                  <a:pt x="1172452" y="539433"/>
                  <a:pt x="1009767" y="794680"/>
                </a:cubicBezTo>
                <a:cubicBezTo>
                  <a:pt x="847082" y="1049927"/>
                  <a:pt x="778830" y="1290214"/>
                  <a:pt x="661959" y="1535176"/>
                </a:cubicBezTo>
                <a:cubicBezTo>
                  <a:pt x="545088" y="1780138"/>
                  <a:pt x="418866" y="2058759"/>
                  <a:pt x="308540" y="2264452"/>
                </a:cubicBezTo>
                <a:cubicBezTo>
                  <a:pt x="198214" y="2470145"/>
                  <a:pt x="105651" y="2676774"/>
                  <a:pt x="0" y="276933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r Verbinder 15">
            <a:extLst>
              <a:ext uri="{FF2B5EF4-FFF2-40B4-BE49-F238E27FC236}">
                <a16:creationId xmlns:a16="http://schemas.microsoft.com/office/drawing/2014/main" id="{2C0B6AED-9384-4039-9B36-EB79F326573B}"/>
              </a:ext>
            </a:extLst>
          </p:cNvPr>
          <p:cNvCxnSpPr>
            <a:cxnSpLocks/>
            <a:stCxn id="14" idx="2"/>
            <a:endCxn id="21" idx="2"/>
          </p:cNvCxnSpPr>
          <p:nvPr/>
        </p:nvCxnSpPr>
        <p:spPr>
          <a:xfrm flipV="1">
            <a:off x="6956171" y="3493918"/>
            <a:ext cx="1285648" cy="60685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1B769C37-37C3-4808-8717-E2A78FF6D1CE}"/>
              </a:ext>
            </a:extLst>
          </p:cNvPr>
          <p:cNvSpPr txBox="1"/>
          <p:nvPr/>
        </p:nvSpPr>
        <p:spPr>
          <a:xfrm>
            <a:off x="6890962" y="2970698"/>
            <a:ext cx="2701713" cy="523220"/>
          </a:xfrm>
          <a:prstGeom prst="rect">
            <a:avLst/>
          </a:prstGeom>
          <a:noFill/>
        </p:spPr>
        <p:txBody>
          <a:bodyPr wrap="square" rtlCol="0">
            <a:spAutoFit/>
          </a:bodyPr>
          <a:lstStyle/>
          <a:p>
            <a:pPr algn="ctr"/>
            <a:r>
              <a:rPr lang="de-DE" sz="1400" b="1" dirty="0"/>
              <a:t>Einhüllende Funktion</a:t>
            </a:r>
          </a:p>
          <a:p>
            <a:pPr algn="ctr"/>
            <a:r>
              <a:rPr lang="de-DE" sz="1400" b="1" dirty="0">
                <a:sym typeface="Wingdings" panose="05000000000000000000" pitchFamily="2" charset="2"/>
              </a:rPr>
              <a:t> Häufigkeitsverteilung</a:t>
            </a:r>
            <a:endParaRPr lang="de-DE" sz="1400" b="1" dirty="0"/>
          </a:p>
        </p:txBody>
      </p:sp>
      <p:sp>
        <p:nvSpPr>
          <p:cNvPr id="39" name="Rechteck 38">
            <a:extLst>
              <a:ext uri="{FF2B5EF4-FFF2-40B4-BE49-F238E27FC236}">
                <a16:creationId xmlns:a16="http://schemas.microsoft.com/office/drawing/2014/main" id="{1CC152B0-C635-43FB-9019-246D3EB25C58}"/>
              </a:ext>
            </a:extLst>
          </p:cNvPr>
          <p:cNvSpPr/>
          <p:nvPr/>
        </p:nvSpPr>
        <p:spPr>
          <a:xfrm>
            <a:off x="9370244" y="5866977"/>
            <a:ext cx="1485623" cy="253916"/>
          </a:xfrm>
          <a:prstGeom prst="rect">
            <a:avLst/>
          </a:prstGeom>
        </p:spPr>
        <p:txBody>
          <a:bodyPr wrap="square">
            <a:spAutoFit/>
          </a:bodyPr>
          <a:lstStyle/>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eigene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Darstellung</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132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427B03-1960-42F3-A519-5CE265A55850}"/>
              </a:ext>
            </a:extLst>
          </p:cNvPr>
          <p:cNvSpPr>
            <a:spLocks noGrp="1"/>
          </p:cNvSpPr>
          <p:nvPr>
            <p:ph type="title"/>
          </p:nvPr>
        </p:nvSpPr>
        <p:spPr/>
        <p:txBody>
          <a:bodyPr/>
          <a:lstStyle/>
          <a:p>
            <a:r>
              <a:rPr lang="de-DE" sz="3200" dirty="0"/>
              <a:t>Anleitung Simulation</a:t>
            </a:r>
            <a:br>
              <a:rPr lang="de-DE" sz="3200" dirty="0"/>
            </a:br>
            <a:br>
              <a:rPr lang="de-DE" sz="3200" dirty="0"/>
            </a:br>
            <a:endParaRPr lang="de-DE" sz="3200" dirty="0"/>
          </a:p>
        </p:txBody>
      </p:sp>
      <p:pic>
        <p:nvPicPr>
          <p:cNvPr id="5" name="Inhaltsplatzhalter 4">
            <a:extLst>
              <a:ext uri="{FF2B5EF4-FFF2-40B4-BE49-F238E27FC236}">
                <a16:creationId xmlns:a16="http://schemas.microsoft.com/office/drawing/2014/main" id="{31A49CAC-23C1-465E-89B8-8FC9BD86144C}"/>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4841485" y="0"/>
            <a:ext cx="4990671" cy="6407776"/>
          </a:xfrm>
        </p:spPr>
      </p:pic>
      <p:sp>
        <p:nvSpPr>
          <p:cNvPr id="11" name="Rechteck 10">
            <a:extLst>
              <a:ext uri="{FF2B5EF4-FFF2-40B4-BE49-F238E27FC236}">
                <a16:creationId xmlns:a16="http://schemas.microsoft.com/office/drawing/2014/main" id="{0DCD0D08-8EEE-4587-A191-4B17BD90E646}"/>
              </a:ext>
            </a:extLst>
          </p:cNvPr>
          <p:cNvSpPr/>
          <p:nvPr/>
        </p:nvSpPr>
        <p:spPr>
          <a:xfrm>
            <a:off x="7765705" y="3959258"/>
            <a:ext cx="1906196" cy="13951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47AC4861-EDFF-4034-A554-F2614A4C070B}"/>
              </a:ext>
            </a:extLst>
          </p:cNvPr>
          <p:cNvSpPr txBox="1"/>
          <p:nvPr/>
        </p:nvSpPr>
        <p:spPr>
          <a:xfrm>
            <a:off x="9671901" y="4486025"/>
            <a:ext cx="2111605" cy="341632"/>
          </a:xfrm>
          <a:prstGeom prst="rect">
            <a:avLst/>
          </a:prstGeom>
          <a:noFill/>
        </p:spPr>
        <p:txBody>
          <a:bodyPr wrap="square" rtlCol="0">
            <a:spAutoFit/>
          </a:bodyPr>
          <a:lstStyle/>
          <a:p>
            <a:r>
              <a:rPr lang="de-DE" b="1" dirty="0">
                <a:solidFill>
                  <a:srgbClr val="FF0000"/>
                </a:solidFill>
              </a:rPr>
              <a:t>Versuchsaufbau</a:t>
            </a:r>
          </a:p>
        </p:txBody>
      </p:sp>
      <p:sp>
        <p:nvSpPr>
          <p:cNvPr id="13" name="Textfeld 12">
            <a:extLst>
              <a:ext uri="{FF2B5EF4-FFF2-40B4-BE49-F238E27FC236}">
                <a16:creationId xmlns:a16="http://schemas.microsoft.com/office/drawing/2014/main" id="{56B175C2-880C-4C87-9258-2E263280F567}"/>
              </a:ext>
            </a:extLst>
          </p:cNvPr>
          <p:cNvSpPr txBox="1"/>
          <p:nvPr/>
        </p:nvSpPr>
        <p:spPr>
          <a:xfrm>
            <a:off x="9350604" y="873557"/>
            <a:ext cx="2754198" cy="840230"/>
          </a:xfrm>
          <a:prstGeom prst="rect">
            <a:avLst/>
          </a:prstGeom>
          <a:noFill/>
        </p:spPr>
        <p:txBody>
          <a:bodyPr wrap="square" rtlCol="0">
            <a:spAutoFit/>
          </a:bodyPr>
          <a:lstStyle/>
          <a:p>
            <a:r>
              <a:rPr lang="de-DE" b="1" dirty="0">
                <a:solidFill>
                  <a:srgbClr val="FF0000"/>
                </a:solidFill>
              </a:rPr>
              <a:t>Histogramm -</a:t>
            </a:r>
          </a:p>
          <a:p>
            <a:r>
              <a:rPr lang="de-DE" b="1" dirty="0">
                <a:solidFill>
                  <a:srgbClr val="FF0000"/>
                </a:solidFill>
              </a:rPr>
              <a:t>Häufigkeitsverteilung der Photonen auf dem Schirm</a:t>
            </a:r>
          </a:p>
        </p:txBody>
      </p:sp>
      <p:cxnSp>
        <p:nvCxnSpPr>
          <p:cNvPr id="15" name="Gerade Verbindung mit Pfeil 14">
            <a:extLst>
              <a:ext uri="{FF2B5EF4-FFF2-40B4-BE49-F238E27FC236}">
                <a16:creationId xmlns:a16="http://schemas.microsoft.com/office/drawing/2014/main" id="{DBAE7DB2-87C5-4D5D-9E8B-779BD98E7CE9}"/>
              </a:ext>
            </a:extLst>
          </p:cNvPr>
          <p:cNvCxnSpPr>
            <a:stCxn id="13" idx="1"/>
          </p:cNvCxnSpPr>
          <p:nvPr/>
        </p:nvCxnSpPr>
        <p:spPr>
          <a:xfrm flipH="1">
            <a:off x="8889476" y="1293672"/>
            <a:ext cx="4611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6E68282F-DF4A-4149-9A43-0834D91BFE2D}"/>
              </a:ext>
            </a:extLst>
          </p:cNvPr>
          <p:cNvCxnSpPr>
            <a:cxnSpLocks/>
          </p:cNvCxnSpPr>
          <p:nvPr/>
        </p:nvCxnSpPr>
        <p:spPr>
          <a:xfrm>
            <a:off x="8465270" y="3035431"/>
            <a:ext cx="763571" cy="103048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7974CB8B-1EE1-4D40-9086-E095CD8321DE}"/>
              </a:ext>
            </a:extLst>
          </p:cNvPr>
          <p:cNvSpPr txBox="1"/>
          <p:nvPr/>
        </p:nvSpPr>
        <p:spPr>
          <a:xfrm>
            <a:off x="9350604" y="2466798"/>
            <a:ext cx="2754198" cy="341632"/>
          </a:xfrm>
          <a:prstGeom prst="rect">
            <a:avLst/>
          </a:prstGeom>
          <a:noFill/>
        </p:spPr>
        <p:txBody>
          <a:bodyPr wrap="square" rtlCol="0">
            <a:spAutoFit/>
          </a:bodyPr>
          <a:lstStyle/>
          <a:p>
            <a:r>
              <a:rPr lang="de-DE" b="1" dirty="0">
                <a:solidFill>
                  <a:srgbClr val="FF0000"/>
                </a:solidFill>
              </a:rPr>
              <a:t>Schirmbild</a:t>
            </a:r>
          </a:p>
        </p:txBody>
      </p:sp>
      <p:sp>
        <p:nvSpPr>
          <p:cNvPr id="21" name="Rechteck 20">
            <a:extLst>
              <a:ext uri="{FF2B5EF4-FFF2-40B4-BE49-F238E27FC236}">
                <a16:creationId xmlns:a16="http://schemas.microsoft.com/office/drawing/2014/main" id="{65C3678A-38F4-4B31-B396-F45243BF9D6F}"/>
              </a:ext>
            </a:extLst>
          </p:cNvPr>
          <p:cNvSpPr/>
          <p:nvPr/>
        </p:nvSpPr>
        <p:spPr>
          <a:xfrm>
            <a:off x="5222449" y="3090858"/>
            <a:ext cx="2383001" cy="5761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84865412-AFA7-4DFE-A72E-90F8EC887400}"/>
              </a:ext>
            </a:extLst>
          </p:cNvPr>
          <p:cNvSpPr txBox="1"/>
          <p:nvPr/>
        </p:nvSpPr>
        <p:spPr>
          <a:xfrm>
            <a:off x="1696826" y="3083476"/>
            <a:ext cx="2954178" cy="590931"/>
          </a:xfrm>
          <a:prstGeom prst="rect">
            <a:avLst/>
          </a:prstGeom>
          <a:noFill/>
        </p:spPr>
        <p:txBody>
          <a:bodyPr wrap="square" rtlCol="0">
            <a:spAutoFit/>
          </a:bodyPr>
          <a:lstStyle/>
          <a:p>
            <a:pPr algn="r"/>
            <a:r>
              <a:rPr lang="de-DE" b="1" dirty="0">
                <a:solidFill>
                  <a:srgbClr val="FF0000"/>
                </a:solidFill>
              </a:rPr>
              <a:t>Mit Klick x Photonen durch den Versuchsaufbau senden</a:t>
            </a:r>
          </a:p>
        </p:txBody>
      </p:sp>
      <p:cxnSp>
        <p:nvCxnSpPr>
          <p:cNvPr id="23" name="Gerade Verbindung mit Pfeil 22">
            <a:extLst>
              <a:ext uri="{FF2B5EF4-FFF2-40B4-BE49-F238E27FC236}">
                <a16:creationId xmlns:a16="http://schemas.microsoft.com/office/drawing/2014/main" id="{47F0F6C0-DB69-472D-996F-2B771570A6F3}"/>
              </a:ext>
            </a:extLst>
          </p:cNvPr>
          <p:cNvCxnSpPr>
            <a:cxnSpLocks/>
            <a:stCxn id="22" idx="3"/>
          </p:cNvCxnSpPr>
          <p:nvPr/>
        </p:nvCxnSpPr>
        <p:spPr>
          <a:xfrm>
            <a:off x="4651004" y="3378942"/>
            <a:ext cx="571445"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CBA40C8F-862A-44F2-B620-706FAB285607}"/>
              </a:ext>
            </a:extLst>
          </p:cNvPr>
          <p:cNvSpPr/>
          <p:nvPr/>
        </p:nvSpPr>
        <p:spPr>
          <a:xfrm>
            <a:off x="5222449" y="3959257"/>
            <a:ext cx="2384027" cy="9898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 Verbindung mit Pfeil 28">
            <a:extLst>
              <a:ext uri="{FF2B5EF4-FFF2-40B4-BE49-F238E27FC236}">
                <a16:creationId xmlns:a16="http://schemas.microsoft.com/office/drawing/2014/main" id="{8AD21372-5999-4E2E-A8F4-0885984866C4}"/>
              </a:ext>
            </a:extLst>
          </p:cNvPr>
          <p:cNvCxnSpPr>
            <a:cxnSpLocks/>
            <a:endCxn id="28" idx="1"/>
          </p:cNvCxnSpPr>
          <p:nvPr/>
        </p:nvCxnSpPr>
        <p:spPr>
          <a:xfrm>
            <a:off x="4651004" y="4454165"/>
            <a:ext cx="57144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BA97771E-05D0-4013-92E9-CCB5D5BD11CD}"/>
              </a:ext>
            </a:extLst>
          </p:cNvPr>
          <p:cNvSpPr txBox="1"/>
          <p:nvPr/>
        </p:nvSpPr>
        <p:spPr>
          <a:xfrm>
            <a:off x="1696826" y="4158698"/>
            <a:ext cx="2954178" cy="590931"/>
          </a:xfrm>
          <a:prstGeom prst="rect">
            <a:avLst/>
          </a:prstGeom>
          <a:noFill/>
        </p:spPr>
        <p:txBody>
          <a:bodyPr wrap="square" rtlCol="0">
            <a:spAutoFit/>
          </a:bodyPr>
          <a:lstStyle/>
          <a:p>
            <a:pPr algn="r"/>
            <a:r>
              <a:rPr lang="de-DE" b="1" dirty="0">
                <a:solidFill>
                  <a:srgbClr val="FF0000"/>
                </a:solidFill>
              </a:rPr>
              <a:t>Wahl unterschiedlicher Versuchsaufbauten</a:t>
            </a:r>
          </a:p>
        </p:txBody>
      </p:sp>
      <p:sp>
        <p:nvSpPr>
          <p:cNvPr id="34" name="Rechteck 33">
            <a:extLst>
              <a:ext uri="{FF2B5EF4-FFF2-40B4-BE49-F238E27FC236}">
                <a16:creationId xmlns:a16="http://schemas.microsoft.com/office/drawing/2014/main" id="{9ECC1A71-1B42-4365-8DB0-B5C052F313AC}"/>
              </a:ext>
            </a:extLst>
          </p:cNvPr>
          <p:cNvSpPr/>
          <p:nvPr/>
        </p:nvSpPr>
        <p:spPr>
          <a:xfrm>
            <a:off x="5222449" y="5354425"/>
            <a:ext cx="2448015" cy="6698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DF5F1445-FE8C-41EB-BBCD-805F36BFD315}"/>
              </a:ext>
            </a:extLst>
          </p:cNvPr>
          <p:cNvCxnSpPr>
            <a:cxnSpLocks/>
          </p:cNvCxnSpPr>
          <p:nvPr/>
        </p:nvCxnSpPr>
        <p:spPr>
          <a:xfrm>
            <a:off x="4651004" y="5671793"/>
            <a:ext cx="57144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47010BF8-618A-472F-B2AC-482AC686D02F}"/>
              </a:ext>
            </a:extLst>
          </p:cNvPr>
          <p:cNvSpPr txBox="1"/>
          <p:nvPr/>
        </p:nvSpPr>
        <p:spPr>
          <a:xfrm>
            <a:off x="-196016" y="5348047"/>
            <a:ext cx="4877246" cy="590931"/>
          </a:xfrm>
          <a:prstGeom prst="rect">
            <a:avLst/>
          </a:prstGeom>
          <a:noFill/>
        </p:spPr>
        <p:txBody>
          <a:bodyPr wrap="square" rtlCol="0">
            <a:spAutoFit/>
          </a:bodyPr>
          <a:lstStyle/>
          <a:p>
            <a:pPr algn="r"/>
            <a:r>
              <a:rPr lang="de-DE" b="1" dirty="0">
                <a:solidFill>
                  <a:srgbClr val="FF0000"/>
                </a:solidFill>
              </a:rPr>
              <a:t>Simulationsparameter ändern</a:t>
            </a:r>
          </a:p>
          <a:p>
            <a:pPr algn="r"/>
            <a:r>
              <a:rPr lang="de-DE" dirty="0">
                <a:solidFill>
                  <a:srgbClr val="FF0000"/>
                </a:solidFill>
              </a:rPr>
              <a:t>(Bei unseren Experimenten nicht nötig!)</a:t>
            </a:r>
          </a:p>
        </p:txBody>
      </p:sp>
      <p:cxnSp>
        <p:nvCxnSpPr>
          <p:cNvPr id="37" name="Gerade Verbindung mit Pfeil 36">
            <a:extLst>
              <a:ext uri="{FF2B5EF4-FFF2-40B4-BE49-F238E27FC236}">
                <a16:creationId xmlns:a16="http://schemas.microsoft.com/office/drawing/2014/main" id="{3F863656-678F-4316-B4D8-20F538F079AC}"/>
              </a:ext>
            </a:extLst>
          </p:cNvPr>
          <p:cNvCxnSpPr/>
          <p:nvPr/>
        </p:nvCxnSpPr>
        <p:spPr>
          <a:xfrm flipH="1">
            <a:off x="8889476" y="2662025"/>
            <a:ext cx="46112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7AB4AE52-32F6-437E-A314-0FBA86D793E7}"/>
              </a:ext>
            </a:extLst>
          </p:cNvPr>
          <p:cNvCxnSpPr>
            <a:cxnSpLocks/>
          </p:cNvCxnSpPr>
          <p:nvPr/>
        </p:nvCxnSpPr>
        <p:spPr>
          <a:xfrm flipH="1">
            <a:off x="7513163" y="6024294"/>
            <a:ext cx="952107" cy="1973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5200795-4680-4C43-A52D-451804F4AD85}"/>
              </a:ext>
            </a:extLst>
          </p:cNvPr>
          <p:cNvSpPr txBox="1"/>
          <p:nvPr/>
        </p:nvSpPr>
        <p:spPr>
          <a:xfrm>
            <a:off x="8403994" y="5767567"/>
            <a:ext cx="3788006" cy="341632"/>
          </a:xfrm>
          <a:prstGeom prst="rect">
            <a:avLst/>
          </a:prstGeom>
          <a:noFill/>
        </p:spPr>
        <p:txBody>
          <a:bodyPr wrap="square" rtlCol="0">
            <a:spAutoFit/>
          </a:bodyPr>
          <a:lstStyle/>
          <a:p>
            <a:r>
              <a:rPr lang="de-DE" b="1" dirty="0">
                <a:solidFill>
                  <a:srgbClr val="FF0000"/>
                </a:solidFill>
              </a:rPr>
              <a:t>Schirm und Parameter zurücksetzen</a:t>
            </a:r>
          </a:p>
        </p:txBody>
      </p:sp>
    </p:spTree>
    <p:extLst>
      <p:ext uri="{BB962C8B-B14F-4D97-AF65-F5344CB8AC3E}">
        <p14:creationId xmlns:p14="http://schemas.microsoft.com/office/powerpoint/2010/main" val="359709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20" grpId="0"/>
      <p:bldP spid="21" grpId="0" animBg="1"/>
      <p:bldP spid="22" grpId="0"/>
      <p:bldP spid="28" grpId="0" animBg="1"/>
      <p:bldP spid="33" grpId="0"/>
      <p:bldP spid="34" grpId="0" animBg="1"/>
      <p:bldP spid="36"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7EDF9-EA80-48ED-A5BF-B973B293CBC7}"/>
              </a:ext>
            </a:extLst>
          </p:cNvPr>
          <p:cNvSpPr>
            <a:spLocks noGrp="1"/>
          </p:cNvSpPr>
          <p:nvPr>
            <p:ph type="title"/>
          </p:nvPr>
        </p:nvSpPr>
        <p:spPr/>
        <p:txBody>
          <a:bodyPr/>
          <a:lstStyle/>
          <a:p>
            <a:r>
              <a:rPr lang="de-DE" sz="3200" dirty="0"/>
              <a:t>Doppelspalt mit Einzelphotonen</a:t>
            </a:r>
          </a:p>
        </p:txBody>
      </p:sp>
      <p:sp>
        <p:nvSpPr>
          <p:cNvPr id="3" name="Inhaltsplatzhalter 2">
            <a:extLst>
              <a:ext uri="{FF2B5EF4-FFF2-40B4-BE49-F238E27FC236}">
                <a16:creationId xmlns:a16="http://schemas.microsoft.com/office/drawing/2014/main" id="{1579CA96-86BD-4D4A-805B-BD30D28D3301}"/>
              </a:ext>
            </a:extLst>
          </p:cNvPr>
          <p:cNvSpPr>
            <a:spLocks noGrp="1"/>
          </p:cNvSpPr>
          <p:nvPr>
            <p:ph sz="quarter" idx="10"/>
          </p:nvPr>
        </p:nvSpPr>
        <p:spPr/>
        <p:txBody>
          <a:bodyPr/>
          <a:lstStyle/>
          <a:p>
            <a:r>
              <a:rPr lang="de-DE" sz="2400" u="sng" dirty="0"/>
              <a:t>Aufgabe:</a:t>
            </a:r>
          </a:p>
          <a:p>
            <a:pPr algn="just"/>
            <a:r>
              <a:rPr lang="de-DE" sz="2400" b="0" dirty="0"/>
              <a:t>Erarbeitet selbstständig den Wesenszug der Quantenphysik Fähigkeit zur Interferenz an der Simulation.</a:t>
            </a:r>
            <a:endParaRPr lang="de-DE" sz="2400" b="0" dirty="0">
              <a:solidFill>
                <a:srgbClr val="FF0000"/>
              </a:solidFill>
            </a:endParaRPr>
          </a:p>
          <a:p>
            <a:endParaRPr lang="de-DE" sz="2400" b="0" dirty="0"/>
          </a:p>
        </p:txBody>
      </p:sp>
      <p:pic>
        <p:nvPicPr>
          <p:cNvPr id="9" name="Grafik 8" descr="Stoppuhr">
            <a:extLst>
              <a:ext uri="{FF2B5EF4-FFF2-40B4-BE49-F238E27FC236}">
                <a16:creationId xmlns:a16="http://schemas.microsoft.com/office/drawing/2014/main" id="{DC1A0121-9E89-4832-A531-2D759BF013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0053" y="3106045"/>
            <a:ext cx="1989082" cy="1989082"/>
          </a:xfrm>
          <a:prstGeom prst="rect">
            <a:avLst/>
          </a:prstGeom>
        </p:spPr>
      </p:pic>
      <p:sp>
        <p:nvSpPr>
          <p:cNvPr id="10" name="Textfeld 9">
            <a:extLst>
              <a:ext uri="{FF2B5EF4-FFF2-40B4-BE49-F238E27FC236}">
                <a16:creationId xmlns:a16="http://schemas.microsoft.com/office/drawing/2014/main" id="{BC638345-DDC0-44C0-A11B-B9FDF32FCCC0}"/>
              </a:ext>
            </a:extLst>
          </p:cNvPr>
          <p:cNvSpPr txBox="1"/>
          <p:nvPr/>
        </p:nvSpPr>
        <p:spPr>
          <a:xfrm>
            <a:off x="6920694" y="4946019"/>
            <a:ext cx="2307266" cy="461665"/>
          </a:xfrm>
          <a:prstGeom prst="rect">
            <a:avLst/>
          </a:prstGeom>
          <a:noFill/>
        </p:spPr>
        <p:txBody>
          <a:bodyPr wrap="square" rtlCol="0">
            <a:spAutoFit/>
          </a:bodyPr>
          <a:lstStyle/>
          <a:p>
            <a:r>
              <a:rPr lang="de-DE" sz="2400" b="1" dirty="0">
                <a:solidFill>
                  <a:schemeClr val="accent1"/>
                </a:solidFill>
              </a:rPr>
              <a:t>Zeit: 15 min</a:t>
            </a:r>
          </a:p>
        </p:txBody>
      </p:sp>
      <p:pic>
        <p:nvPicPr>
          <p:cNvPr id="5" name="Grafik 4">
            <a:extLst>
              <a:ext uri="{FF2B5EF4-FFF2-40B4-BE49-F238E27FC236}">
                <a16:creationId xmlns:a16="http://schemas.microsoft.com/office/drawing/2014/main" id="{0D6945C5-42A0-4BD4-A073-D097D5B4A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1645" y="2709960"/>
            <a:ext cx="3129363" cy="3129363"/>
          </a:xfrm>
          <a:prstGeom prst="rect">
            <a:avLst/>
          </a:prstGeom>
        </p:spPr>
      </p:pic>
      <p:sp>
        <p:nvSpPr>
          <p:cNvPr id="4" name="Textfeld 3">
            <a:extLst>
              <a:ext uri="{FF2B5EF4-FFF2-40B4-BE49-F238E27FC236}">
                <a16:creationId xmlns:a16="http://schemas.microsoft.com/office/drawing/2014/main" id="{5E084D38-CD2F-403B-A31E-2AEDB9FBECDB}"/>
              </a:ext>
            </a:extLst>
          </p:cNvPr>
          <p:cNvSpPr txBox="1"/>
          <p:nvPr/>
        </p:nvSpPr>
        <p:spPr>
          <a:xfrm>
            <a:off x="2839106" y="5524793"/>
            <a:ext cx="4729743" cy="350588"/>
          </a:xfrm>
          <a:prstGeom prst="rect">
            <a:avLst/>
          </a:prstGeom>
          <a:noFill/>
        </p:spPr>
        <p:txBody>
          <a:bodyPr wrap="square" rtlCol="0">
            <a:spAutoFit/>
          </a:bodyPr>
          <a:lstStyle/>
          <a:p>
            <a:r>
              <a:rPr lang="de-DE" b="1" dirty="0">
                <a:solidFill>
                  <a:schemeClr val="accent1"/>
                </a:solidFill>
              </a:rPr>
              <a:t>doppelspalt.quantensimulation.de</a:t>
            </a:r>
          </a:p>
        </p:txBody>
      </p:sp>
    </p:spTree>
    <p:extLst>
      <p:ext uri="{BB962C8B-B14F-4D97-AF65-F5344CB8AC3E}">
        <p14:creationId xmlns:p14="http://schemas.microsoft.com/office/powerpoint/2010/main" val="277063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A3207-30BD-4173-A0E7-29AB6292E3DC}"/>
              </a:ext>
            </a:extLst>
          </p:cNvPr>
          <p:cNvSpPr>
            <a:spLocks noGrp="1"/>
          </p:cNvSpPr>
          <p:nvPr>
            <p:ph type="title"/>
          </p:nvPr>
        </p:nvSpPr>
        <p:spPr>
          <a:xfrm>
            <a:off x="874711" y="346075"/>
            <a:ext cx="10580687" cy="684213"/>
          </a:xfrm>
        </p:spPr>
        <p:txBody>
          <a:bodyPr/>
          <a:lstStyle/>
          <a:p>
            <a:r>
              <a:rPr lang="de-DE" sz="3200" dirty="0" err="1"/>
              <a:t>Interferometerexperimente</a:t>
            </a:r>
            <a:r>
              <a:rPr lang="de-DE" sz="3200" dirty="0"/>
              <a:t> </a:t>
            </a:r>
            <a:r>
              <a:rPr lang="de-DE" sz="3200" dirty="0">
                <a:sym typeface="Wingdings" panose="05000000000000000000" pitchFamily="2" charset="2"/>
              </a:rPr>
              <a:t> Doppelspaltexperiment</a:t>
            </a:r>
            <a:endParaRPr lang="de-DE" sz="3200" dirty="0"/>
          </a:p>
        </p:txBody>
      </p:sp>
      <p:grpSp>
        <p:nvGrpSpPr>
          <p:cNvPr id="4" name="Gruppieren 3">
            <a:extLst>
              <a:ext uri="{FF2B5EF4-FFF2-40B4-BE49-F238E27FC236}">
                <a16:creationId xmlns:a16="http://schemas.microsoft.com/office/drawing/2014/main" id="{70B93D60-3200-486E-BB33-CE4B327337FB}"/>
              </a:ext>
            </a:extLst>
          </p:cNvPr>
          <p:cNvGrpSpPr/>
          <p:nvPr/>
        </p:nvGrpSpPr>
        <p:grpSpPr>
          <a:xfrm>
            <a:off x="6293776" y="3305345"/>
            <a:ext cx="1694576" cy="247310"/>
            <a:chOff x="562062" y="3305344"/>
            <a:chExt cx="1694576" cy="247310"/>
          </a:xfrm>
        </p:grpSpPr>
        <p:sp>
          <p:nvSpPr>
            <p:cNvPr id="5" name="Rechteck 4">
              <a:extLst>
                <a:ext uri="{FF2B5EF4-FFF2-40B4-BE49-F238E27FC236}">
                  <a16:creationId xmlns:a16="http://schemas.microsoft.com/office/drawing/2014/main" id="{AA5D8B96-B776-4561-8E81-A3306A7586A8}"/>
                </a:ext>
              </a:extLst>
            </p:cNvPr>
            <p:cNvSpPr/>
            <p:nvPr/>
          </p:nvSpPr>
          <p:spPr>
            <a:xfrm>
              <a:off x="562062" y="3305344"/>
              <a:ext cx="1400961" cy="247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a:extLst>
                <a:ext uri="{FF2B5EF4-FFF2-40B4-BE49-F238E27FC236}">
                  <a16:creationId xmlns:a16="http://schemas.microsoft.com/office/drawing/2014/main" id="{5AD4F6DA-6018-4918-BF0D-3CA5AA4E6D62}"/>
                </a:ext>
              </a:extLst>
            </p:cNvPr>
            <p:cNvSpPr/>
            <p:nvPr/>
          </p:nvSpPr>
          <p:spPr>
            <a:xfrm>
              <a:off x="1963023" y="3362643"/>
              <a:ext cx="293615" cy="13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 name="Gruppieren 6">
            <a:extLst>
              <a:ext uri="{FF2B5EF4-FFF2-40B4-BE49-F238E27FC236}">
                <a16:creationId xmlns:a16="http://schemas.microsoft.com/office/drawing/2014/main" id="{3E54B05A-8A85-439E-B769-A80CC3117EC2}"/>
              </a:ext>
            </a:extLst>
          </p:cNvPr>
          <p:cNvGrpSpPr/>
          <p:nvPr/>
        </p:nvGrpSpPr>
        <p:grpSpPr>
          <a:xfrm>
            <a:off x="8947546" y="2375422"/>
            <a:ext cx="1398" cy="2145600"/>
            <a:chOff x="5427677" y="2307054"/>
            <a:chExt cx="1398" cy="2145600"/>
          </a:xfrm>
        </p:grpSpPr>
        <p:cxnSp>
          <p:nvCxnSpPr>
            <p:cNvPr id="8" name="Gerader Verbinder 7">
              <a:extLst>
                <a:ext uri="{FF2B5EF4-FFF2-40B4-BE49-F238E27FC236}">
                  <a16:creationId xmlns:a16="http://schemas.microsoft.com/office/drawing/2014/main" id="{394DB7CB-4AEB-4180-9790-3D847EF78BCB}"/>
                </a:ext>
              </a:extLst>
            </p:cNvPr>
            <p:cNvCxnSpPr>
              <a:cxnSpLocks/>
            </p:cNvCxnSpPr>
            <p:nvPr/>
          </p:nvCxnSpPr>
          <p:spPr>
            <a:xfrm>
              <a:off x="5427677" y="2307054"/>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15C389C3-A87C-42EA-81EF-DEAE2A88B1CC}"/>
                </a:ext>
              </a:extLst>
            </p:cNvPr>
            <p:cNvCxnSpPr>
              <a:cxnSpLocks/>
            </p:cNvCxnSpPr>
            <p:nvPr/>
          </p:nvCxnSpPr>
          <p:spPr>
            <a:xfrm>
              <a:off x="5429075" y="3288566"/>
              <a:ext cx="0" cy="1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03C96939-93C6-4DED-9345-E8F261DFF1DA}"/>
                </a:ext>
              </a:extLst>
            </p:cNvPr>
            <p:cNvCxnSpPr>
              <a:cxnSpLocks/>
            </p:cNvCxnSpPr>
            <p:nvPr/>
          </p:nvCxnSpPr>
          <p:spPr>
            <a:xfrm>
              <a:off x="5427677" y="3552654"/>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Gerader Verbinder 10">
            <a:extLst>
              <a:ext uri="{FF2B5EF4-FFF2-40B4-BE49-F238E27FC236}">
                <a16:creationId xmlns:a16="http://schemas.microsoft.com/office/drawing/2014/main" id="{5B2A0DFB-7943-4F9D-8337-4E7C0C948EDB}"/>
              </a:ext>
            </a:extLst>
          </p:cNvPr>
          <p:cNvCxnSpPr>
            <a:cxnSpLocks/>
          </p:cNvCxnSpPr>
          <p:nvPr/>
        </p:nvCxnSpPr>
        <p:spPr>
          <a:xfrm>
            <a:off x="11149435" y="1314119"/>
            <a:ext cx="0" cy="42271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CD2D12E8-5845-4238-A6B2-1908FF07F051}"/>
              </a:ext>
            </a:extLst>
          </p:cNvPr>
          <p:cNvSpPr txBox="1"/>
          <p:nvPr/>
        </p:nvSpPr>
        <p:spPr>
          <a:xfrm>
            <a:off x="6552011" y="3595379"/>
            <a:ext cx="964734" cy="369332"/>
          </a:xfrm>
          <a:prstGeom prst="rect">
            <a:avLst/>
          </a:prstGeom>
          <a:noFill/>
        </p:spPr>
        <p:txBody>
          <a:bodyPr wrap="square" rtlCol="0">
            <a:spAutoFit/>
          </a:bodyPr>
          <a:lstStyle/>
          <a:p>
            <a:pPr algn="ctr"/>
            <a:r>
              <a:rPr lang="de-DE" b="1" dirty="0">
                <a:solidFill>
                  <a:schemeClr val="accent1"/>
                </a:solidFill>
              </a:rPr>
              <a:t>Quelle</a:t>
            </a:r>
          </a:p>
        </p:txBody>
      </p:sp>
      <p:sp>
        <p:nvSpPr>
          <p:cNvPr id="13" name="Textfeld 12">
            <a:extLst>
              <a:ext uri="{FF2B5EF4-FFF2-40B4-BE49-F238E27FC236}">
                <a16:creationId xmlns:a16="http://schemas.microsoft.com/office/drawing/2014/main" id="{8954135B-27BD-49ED-8043-DE8834CEB136}"/>
              </a:ext>
            </a:extLst>
          </p:cNvPr>
          <p:cNvSpPr txBox="1"/>
          <p:nvPr/>
        </p:nvSpPr>
        <p:spPr>
          <a:xfrm>
            <a:off x="8240773" y="4524908"/>
            <a:ext cx="1413545" cy="369332"/>
          </a:xfrm>
          <a:prstGeom prst="rect">
            <a:avLst/>
          </a:prstGeom>
          <a:noFill/>
        </p:spPr>
        <p:txBody>
          <a:bodyPr wrap="square" rtlCol="0">
            <a:spAutoFit/>
          </a:bodyPr>
          <a:lstStyle/>
          <a:p>
            <a:pPr algn="ctr"/>
            <a:r>
              <a:rPr lang="de-DE" b="1" dirty="0">
                <a:solidFill>
                  <a:schemeClr val="accent1"/>
                </a:solidFill>
              </a:rPr>
              <a:t>Doppelspalt</a:t>
            </a:r>
          </a:p>
        </p:txBody>
      </p:sp>
      <p:sp>
        <p:nvSpPr>
          <p:cNvPr id="14" name="Textfeld 13">
            <a:extLst>
              <a:ext uri="{FF2B5EF4-FFF2-40B4-BE49-F238E27FC236}">
                <a16:creationId xmlns:a16="http://schemas.microsoft.com/office/drawing/2014/main" id="{1F8E4A22-191D-4B49-BE24-3081CF4D3AC9}"/>
              </a:ext>
            </a:extLst>
          </p:cNvPr>
          <p:cNvSpPr txBox="1"/>
          <p:nvPr/>
        </p:nvSpPr>
        <p:spPr>
          <a:xfrm>
            <a:off x="10603060" y="5541304"/>
            <a:ext cx="964734" cy="369332"/>
          </a:xfrm>
          <a:prstGeom prst="rect">
            <a:avLst/>
          </a:prstGeom>
          <a:noFill/>
        </p:spPr>
        <p:txBody>
          <a:bodyPr wrap="square" rtlCol="0">
            <a:spAutoFit/>
          </a:bodyPr>
          <a:lstStyle/>
          <a:p>
            <a:pPr algn="ctr"/>
            <a:r>
              <a:rPr lang="de-DE" b="1" dirty="0">
                <a:solidFill>
                  <a:schemeClr val="accent1"/>
                </a:solidFill>
              </a:rPr>
              <a:t>Schirm</a:t>
            </a:r>
          </a:p>
        </p:txBody>
      </p:sp>
      <p:cxnSp>
        <p:nvCxnSpPr>
          <p:cNvPr id="17" name="Gerader Verbinder 16">
            <a:extLst>
              <a:ext uri="{FF2B5EF4-FFF2-40B4-BE49-F238E27FC236}">
                <a16:creationId xmlns:a16="http://schemas.microsoft.com/office/drawing/2014/main" id="{B1CC6B33-0DFF-4190-B92A-34149EF572F4}"/>
              </a:ext>
            </a:extLst>
          </p:cNvPr>
          <p:cNvCxnSpPr>
            <a:cxnSpLocks/>
          </p:cNvCxnSpPr>
          <p:nvPr/>
        </p:nvCxnSpPr>
        <p:spPr>
          <a:xfrm flipH="1">
            <a:off x="6101046" y="975424"/>
            <a:ext cx="1" cy="5105336"/>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D77E26E8-9467-48B7-AD00-85222B07FE4A}"/>
              </a:ext>
            </a:extLst>
          </p:cNvPr>
          <p:cNvPicPr>
            <a:picLocks noChangeAspect="1"/>
          </p:cNvPicPr>
          <p:nvPr/>
        </p:nvPicPr>
        <p:blipFill rotWithShape="1">
          <a:blip r:embed="rId3">
            <a:extLst>
              <a:ext uri="{28A0092B-C50C-407E-A947-70E740481C1C}">
                <a14:useLocalDpi xmlns:a14="http://schemas.microsoft.com/office/drawing/2010/main" val="0"/>
              </a:ext>
            </a:extLst>
          </a:blip>
          <a:srcRect l="5960"/>
          <a:stretch/>
        </p:blipFill>
        <p:spPr>
          <a:xfrm>
            <a:off x="637577" y="1751650"/>
            <a:ext cx="5270740" cy="3602010"/>
          </a:xfrm>
          <a:prstGeom prst="rect">
            <a:avLst/>
          </a:prstGeom>
        </p:spPr>
      </p:pic>
      <p:sp>
        <p:nvSpPr>
          <p:cNvPr id="18" name="Rechteck 17">
            <a:extLst>
              <a:ext uri="{FF2B5EF4-FFF2-40B4-BE49-F238E27FC236}">
                <a16:creationId xmlns:a16="http://schemas.microsoft.com/office/drawing/2014/main" id="{24465A97-ABDA-4BE0-8DC5-8BC7B8F908E6}"/>
              </a:ext>
            </a:extLst>
          </p:cNvPr>
          <p:cNvSpPr/>
          <p:nvPr/>
        </p:nvSpPr>
        <p:spPr>
          <a:xfrm>
            <a:off x="9968349" y="5826844"/>
            <a:ext cx="1834010" cy="253916"/>
          </a:xfrm>
          <a:prstGeom prst="rect">
            <a:avLst/>
          </a:prstGeom>
        </p:spPr>
        <p:txBody>
          <a:bodyPr wrap="square">
            <a:spAutoFit/>
          </a:bodyPr>
          <a:lstStyle/>
          <a:p>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Eigene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Darstellungen</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643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A1005-82CE-439A-8BD2-DB82AB03AFE2}"/>
              </a:ext>
            </a:extLst>
          </p:cNvPr>
          <p:cNvSpPr>
            <a:spLocks noGrp="1"/>
          </p:cNvSpPr>
          <p:nvPr>
            <p:ph type="title"/>
          </p:nvPr>
        </p:nvSpPr>
        <p:spPr/>
        <p:txBody>
          <a:bodyPr/>
          <a:lstStyle/>
          <a:p>
            <a:r>
              <a:rPr lang="de-DE" sz="3200" dirty="0"/>
              <a:t>Das Doppelspaltexperiment mit Einzelphotonen</a:t>
            </a:r>
          </a:p>
        </p:txBody>
      </p:sp>
      <p:pic>
        <p:nvPicPr>
          <p:cNvPr id="4" name="Inhaltsplatzhalter 3">
            <a:extLst>
              <a:ext uri="{FF2B5EF4-FFF2-40B4-BE49-F238E27FC236}">
                <a16:creationId xmlns:a16="http://schemas.microsoft.com/office/drawing/2014/main" id="{E7D9BEAA-9945-44C4-BBFB-5E0B7B6447C6}"/>
              </a:ext>
            </a:extLst>
          </p:cNvPr>
          <p:cNvPicPr>
            <a:picLocks noGrp="1" noChangeAspect="1"/>
          </p:cNvPicPr>
          <p:nvPr>
            <p:ph sz="quarter" idx="10"/>
          </p:nvPr>
        </p:nvPicPr>
        <p:blipFill>
          <a:blip r:embed="rId2"/>
          <a:stretch>
            <a:fillRect/>
          </a:stretch>
        </p:blipFill>
        <p:spPr>
          <a:xfrm>
            <a:off x="2016296" y="1030288"/>
            <a:ext cx="8159407" cy="5030270"/>
          </a:xfrm>
          <a:prstGeom prst="rect">
            <a:avLst/>
          </a:prstGeom>
        </p:spPr>
      </p:pic>
      <p:sp>
        <p:nvSpPr>
          <p:cNvPr id="5" name="Rechteck 4">
            <a:extLst>
              <a:ext uri="{FF2B5EF4-FFF2-40B4-BE49-F238E27FC236}">
                <a16:creationId xmlns:a16="http://schemas.microsoft.com/office/drawing/2014/main" id="{F873AAD9-F87D-41ED-9DEE-853760F69CE8}"/>
              </a:ext>
            </a:extLst>
          </p:cNvPr>
          <p:cNvSpPr/>
          <p:nvPr/>
        </p:nvSpPr>
        <p:spPr>
          <a:xfrm>
            <a:off x="8936611" y="5626661"/>
            <a:ext cx="2518789" cy="253916"/>
          </a:xfrm>
          <a:prstGeom prst="rect">
            <a:avLst/>
          </a:prstGeom>
        </p:spPr>
        <p:txBody>
          <a:bodyPr wrap="square">
            <a:spAutoFit/>
          </a:bodyPr>
          <a:lstStyle/>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Küblbeck</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und Müller, 2002)</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8557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578B9-6780-4176-BE13-18ECBD77B5C2}"/>
              </a:ext>
            </a:extLst>
          </p:cNvPr>
          <p:cNvSpPr>
            <a:spLocks noGrp="1"/>
          </p:cNvSpPr>
          <p:nvPr>
            <p:ph type="title"/>
          </p:nvPr>
        </p:nvSpPr>
        <p:spPr/>
        <p:txBody>
          <a:bodyPr/>
          <a:lstStyle/>
          <a:p>
            <a:r>
              <a:rPr lang="de-DE" sz="3200" dirty="0"/>
              <a:t>Das Doppelspaltexperiment mit Einzelphotonen</a:t>
            </a:r>
          </a:p>
        </p:txBody>
      </p:sp>
      <p:pic>
        <p:nvPicPr>
          <p:cNvPr id="4" name="Inhaltsplatzhalter 3">
            <a:extLst>
              <a:ext uri="{FF2B5EF4-FFF2-40B4-BE49-F238E27FC236}">
                <a16:creationId xmlns:a16="http://schemas.microsoft.com/office/drawing/2014/main" id="{2F310108-4EB9-4ABB-832B-4D2CBAB2CF27}"/>
              </a:ext>
            </a:extLst>
          </p:cNvPr>
          <p:cNvPicPr>
            <a:picLocks noGrp="1" noChangeAspect="1"/>
          </p:cNvPicPr>
          <p:nvPr>
            <p:ph sz="quarter" idx="10"/>
          </p:nvPr>
        </p:nvPicPr>
        <p:blipFill>
          <a:blip r:embed="rId2"/>
          <a:stretch>
            <a:fillRect/>
          </a:stretch>
        </p:blipFill>
        <p:spPr>
          <a:xfrm>
            <a:off x="1937411" y="1030288"/>
            <a:ext cx="8317178" cy="5112395"/>
          </a:xfrm>
          <a:prstGeom prst="rect">
            <a:avLst/>
          </a:prstGeom>
        </p:spPr>
      </p:pic>
      <p:sp>
        <p:nvSpPr>
          <p:cNvPr id="5" name="Textfeld 4">
            <a:extLst>
              <a:ext uri="{FF2B5EF4-FFF2-40B4-BE49-F238E27FC236}">
                <a16:creationId xmlns:a16="http://schemas.microsoft.com/office/drawing/2014/main" id="{78296AA3-B876-4B84-B316-0723E3504DA2}"/>
              </a:ext>
            </a:extLst>
          </p:cNvPr>
          <p:cNvSpPr txBox="1"/>
          <p:nvPr/>
        </p:nvSpPr>
        <p:spPr>
          <a:xfrm>
            <a:off x="1569962" y="5806447"/>
            <a:ext cx="5760004" cy="369332"/>
          </a:xfrm>
          <a:prstGeom prst="rect">
            <a:avLst/>
          </a:prstGeom>
          <a:noFill/>
        </p:spPr>
        <p:txBody>
          <a:bodyPr wrap="square" rtlCol="0">
            <a:spAutoFit/>
          </a:bodyPr>
          <a:lstStyle/>
          <a:p>
            <a:r>
              <a:rPr lang="de-DE" sz="1800" b="1" dirty="0"/>
              <a:t>Erwartetes Ergebnis: Linker Spalt + Rechter Spalt</a:t>
            </a:r>
          </a:p>
        </p:txBody>
      </p:sp>
      <p:sp>
        <p:nvSpPr>
          <p:cNvPr id="6" name="Textfeld 5">
            <a:extLst>
              <a:ext uri="{FF2B5EF4-FFF2-40B4-BE49-F238E27FC236}">
                <a16:creationId xmlns:a16="http://schemas.microsoft.com/office/drawing/2014/main" id="{F36A71A2-55DF-4F25-97CF-0FDA6AE3FF34}"/>
              </a:ext>
            </a:extLst>
          </p:cNvPr>
          <p:cNvSpPr txBox="1"/>
          <p:nvPr/>
        </p:nvSpPr>
        <p:spPr>
          <a:xfrm>
            <a:off x="7697415" y="5806447"/>
            <a:ext cx="4125433" cy="369332"/>
          </a:xfrm>
          <a:prstGeom prst="rect">
            <a:avLst/>
          </a:prstGeom>
          <a:noFill/>
        </p:spPr>
        <p:txBody>
          <a:bodyPr wrap="square" rtlCol="0">
            <a:spAutoFit/>
          </a:bodyPr>
          <a:lstStyle/>
          <a:p>
            <a:r>
              <a:rPr lang="de-DE" sz="1800" b="1" dirty="0"/>
              <a:t>Tatsächliches Ergebnis</a:t>
            </a:r>
          </a:p>
        </p:txBody>
      </p:sp>
      <p:sp>
        <p:nvSpPr>
          <p:cNvPr id="9" name="Rechteck 8">
            <a:extLst>
              <a:ext uri="{FF2B5EF4-FFF2-40B4-BE49-F238E27FC236}">
                <a16:creationId xmlns:a16="http://schemas.microsoft.com/office/drawing/2014/main" id="{AB5CDBF7-FF40-4FB2-8DD5-7BB241F461F1}"/>
              </a:ext>
            </a:extLst>
          </p:cNvPr>
          <p:cNvSpPr/>
          <p:nvPr/>
        </p:nvSpPr>
        <p:spPr>
          <a:xfrm>
            <a:off x="8936611" y="5626661"/>
            <a:ext cx="2518789" cy="253916"/>
          </a:xfrm>
          <a:prstGeom prst="rect">
            <a:avLst/>
          </a:prstGeom>
        </p:spPr>
        <p:txBody>
          <a:bodyPr wrap="square">
            <a:spAutoFit/>
          </a:bodyPr>
          <a:lstStyle/>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Küblbeck</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und Müller, 2002)</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0932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E0E22-4DBC-49F9-AA36-11F87A20AC46}"/>
              </a:ext>
            </a:extLst>
          </p:cNvPr>
          <p:cNvSpPr>
            <a:spLocks noGrp="1"/>
          </p:cNvSpPr>
          <p:nvPr>
            <p:ph type="title"/>
          </p:nvPr>
        </p:nvSpPr>
        <p:spPr/>
        <p:txBody>
          <a:bodyPr/>
          <a:lstStyle/>
          <a:p>
            <a:r>
              <a:rPr lang="de-DE" sz="3200" dirty="0"/>
              <a:t>Wesenszüge der Quantenphysik </a:t>
            </a:r>
            <a:r>
              <a:rPr lang="de-DE" sz="3200" dirty="0">
                <a:solidFill>
                  <a:srgbClr val="FF0000"/>
                </a:solidFill>
              </a:rPr>
              <a:t>1</a:t>
            </a:r>
            <a:br>
              <a:rPr lang="de-DE" sz="3200" dirty="0"/>
            </a:br>
            <a:r>
              <a:rPr lang="de-DE" sz="3200" b="0" dirty="0"/>
              <a:t>Fähigkeit zur Interferenz</a:t>
            </a:r>
          </a:p>
        </p:txBody>
      </p:sp>
      <p:sp>
        <p:nvSpPr>
          <p:cNvPr id="3" name="Inhaltsplatzhalter 2">
            <a:extLst>
              <a:ext uri="{FF2B5EF4-FFF2-40B4-BE49-F238E27FC236}">
                <a16:creationId xmlns:a16="http://schemas.microsoft.com/office/drawing/2014/main" id="{D9D8BC8D-1AE1-4E0F-9FC4-ED335F127624}"/>
              </a:ext>
            </a:extLst>
          </p:cNvPr>
          <p:cNvSpPr>
            <a:spLocks noGrp="1"/>
          </p:cNvSpPr>
          <p:nvPr>
            <p:ph sz="quarter" idx="10"/>
          </p:nvPr>
        </p:nvSpPr>
        <p:spPr/>
        <p:txBody>
          <a:bodyPr/>
          <a:lstStyle/>
          <a:p>
            <a:pPr lvl="2" indent="0">
              <a:buNone/>
            </a:pPr>
            <a:endParaRPr lang="de-DE" sz="2400" dirty="0"/>
          </a:p>
          <a:p>
            <a:pPr marL="537750" lvl="2" indent="-285750">
              <a:buFont typeface="Arial" panose="020B0604020202020204" pitchFamily="34" charset="0"/>
              <a:buChar char="•"/>
            </a:pPr>
            <a:endParaRPr lang="de-DE" sz="2400" dirty="0"/>
          </a:p>
        </p:txBody>
      </p:sp>
      <p:sp>
        <p:nvSpPr>
          <p:cNvPr id="8" name="Rechteck 7">
            <a:extLst>
              <a:ext uri="{FF2B5EF4-FFF2-40B4-BE49-F238E27FC236}">
                <a16:creationId xmlns:a16="http://schemas.microsoft.com/office/drawing/2014/main" id="{8B662376-A7E7-4363-BFC8-B7C3A3AD3A38}"/>
              </a:ext>
            </a:extLst>
          </p:cNvPr>
          <p:cNvSpPr/>
          <p:nvPr/>
        </p:nvSpPr>
        <p:spPr>
          <a:xfrm>
            <a:off x="874712" y="1484313"/>
            <a:ext cx="10580688" cy="684213"/>
          </a:xfrm>
          <a:prstGeom prst="rect">
            <a:avLst/>
          </a:prstGeom>
          <a:solidFill>
            <a:srgbClr val="E7E6E6"/>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nSpc>
                <a:spcPct val="150000"/>
              </a:lnSpc>
              <a:buFont typeface="Arial" panose="020B0604020202020204" pitchFamily="34" charset="0"/>
              <a:buChar char="•"/>
            </a:pPr>
            <a:r>
              <a:rPr lang="de-DE" sz="2400" dirty="0"/>
              <a:t>Auch </a:t>
            </a:r>
            <a:r>
              <a:rPr lang="de-DE" sz="2400" b="1" dirty="0"/>
              <a:t>einzelne Quantenobjekte</a:t>
            </a:r>
            <a:r>
              <a:rPr lang="de-DE" sz="2400" dirty="0"/>
              <a:t> besitzen die Fähigkeit zur Interferenz</a:t>
            </a:r>
            <a:r>
              <a:rPr kumimoji="0" lang="de-DE" sz="1200" b="0" i="0" u="none" strike="noStrike" kern="0" cap="none" spc="0" normalizeH="0" baseline="0" noProof="0" dirty="0">
                <a:ln>
                  <a:noFill/>
                </a:ln>
                <a:solidFill>
                  <a:srgbClr val="000000"/>
                </a:solidFill>
                <a:effectLst/>
                <a:uLnTx/>
                <a:uFillTx/>
                <a:latin typeface="Open Sans" panose="020B0606030504020204" pitchFamily="34" charset="0"/>
                <a:ea typeface="Calibri" panose="020F0502020204030204" pitchFamily="34" charset="0"/>
                <a:cs typeface="Times New Roman" panose="02020603050405020304" pitchFamily="18" charset="0"/>
              </a:rPr>
              <a:t> </a:t>
            </a:r>
            <a:endParaRPr kumimoji="0" lang="de-DE"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Rechteck 3">
            <a:extLst>
              <a:ext uri="{FF2B5EF4-FFF2-40B4-BE49-F238E27FC236}">
                <a16:creationId xmlns:a16="http://schemas.microsoft.com/office/drawing/2014/main" id="{6FE2F1EA-2FB7-4081-9F3F-9DC4B92FC3B4}"/>
              </a:ext>
            </a:extLst>
          </p:cNvPr>
          <p:cNvSpPr/>
          <p:nvPr/>
        </p:nvSpPr>
        <p:spPr>
          <a:xfrm>
            <a:off x="874710" y="2168526"/>
            <a:ext cx="10580686" cy="1141274"/>
          </a:xfrm>
          <a:prstGeom prst="rect">
            <a:avLst/>
          </a:prstGeom>
        </p:spPr>
        <p:txBody>
          <a:bodyPr wrap="square">
            <a:spAutoFit/>
          </a:bodyPr>
          <a:lstStyle/>
          <a:p>
            <a:pPr>
              <a:lnSpc>
                <a:spcPct val="150000"/>
              </a:lnSpc>
            </a:pPr>
            <a:r>
              <a:rPr lang="de-DE" sz="2400" dirty="0"/>
              <a:t>… immer dann, wenn es für das Objekt mehrere klassisch denkbare Möglichkeiten gibt, also eine </a:t>
            </a:r>
            <a:r>
              <a:rPr lang="de-DE" sz="2400" b="1" dirty="0"/>
              <a:t>Superposition.</a:t>
            </a:r>
          </a:p>
        </p:txBody>
      </p:sp>
      <p:sp>
        <p:nvSpPr>
          <p:cNvPr id="6" name="Rechteck 5">
            <a:extLst>
              <a:ext uri="{FF2B5EF4-FFF2-40B4-BE49-F238E27FC236}">
                <a16:creationId xmlns:a16="http://schemas.microsoft.com/office/drawing/2014/main" id="{2B5A22A2-78E3-43C0-BE9B-2E9E3A2D26A0}"/>
              </a:ext>
            </a:extLst>
          </p:cNvPr>
          <p:cNvSpPr/>
          <p:nvPr/>
        </p:nvSpPr>
        <p:spPr>
          <a:xfrm>
            <a:off x="8936611" y="5626661"/>
            <a:ext cx="2518789" cy="253916"/>
          </a:xfrm>
          <a:prstGeom prst="rect">
            <a:avLst/>
          </a:prstGeom>
        </p:spPr>
        <p:txBody>
          <a:bodyPr wrap="square">
            <a:spAutoFit/>
          </a:bodyPr>
          <a:lstStyle/>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frei</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nach</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Küblbeck</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und Müller, 2002)</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6518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33F5B-3B9C-4A99-8004-9530DF15B02C}"/>
              </a:ext>
            </a:extLst>
          </p:cNvPr>
          <p:cNvSpPr>
            <a:spLocks noGrp="1"/>
          </p:cNvSpPr>
          <p:nvPr>
            <p:ph type="title"/>
          </p:nvPr>
        </p:nvSpPr>
        <p:spPr>
          <a:xfrm>
            <a:off x="874712" y="346075"/>
            <a:ext cx="10580687" cy="684213"/>
          </a:xfrm>
        </p:spPr>
        <p:txBody>
          <a:bodyPr/>
          <a:lstStyle/>
          <a:p>
            <a:r>
              <a:rPr lang="de-DE" sz="2800" dirty="0"/>
              <a:t>Quellenverzeichnis</a:t>
            </a:r>
          </a:p>
        </p:txBody>
      </p:sp>
      <p:sp>
        <p:nvSpPr>
          <p:cNvPr id="3" name="Inhaltsplatzhalter 2">
            <a:extLst>
              <a:ext uri="{FF2B5EF4-FFF2-40B4-BE49-F238E27FC236}">
                <a16:creationId xmlns:a16="http://schemas.microsoft.com/office/drawing/2014/main" id="{D356E51F-5138-4BCB-8034-45331591EB0E}"/>
              </a:ext>
            </a:extLst>
          </p:cNvPr>
          <p:cNvSpPr>
            <a:spLocks noGrp="1"/>
          </p:cNvSpPr>
          <p:nvPr>
            <p:ph sz="quarter" idx="10"/>
          </p:nvPr>
        </p:nvSpPr>
        <p:spPr>
          <a:xfrm>
            <a:off x="874711" y="1484313"/>
            <a:ext cx="10580688" cy="4344987"/>
          </a:xfrm>
        </p:spPr>
        <p:txBody>
          <a:bodyPr/>
          <a:lstStyle/>
          <a:p>
            <a:r>
              <a:rPr lang="de-DE" b="0" dirty="0" err="1"/>
              <a:t>Küblbeck</a:t>
            </a:r>
            <a:r>
              <a:rPr lang="de-DE" b="0" dirty="0"/>
              <a:t>, J., &amp; Müller, R. (2002). </a:t>
            </a:r>
            <a:r>
              <a:rPr lang="de-DE" b="0" i="1" dirty="0"/>
              <a:t>Die Wesenszüge der Quantenphysik Modelle, Bilder und Experimente</a:t>
            </a:r>
            <a:r>
              <a:rPr lang="de-DE" b="0" dirty="0"/>
              <a:t> (2., überarbeitete Auflage). </a:t>
            </a:r>
            <a:r>
              <a:rPr lang="de-DE" b="0" dirty="0" err="1"/>
              <a:t>Aulis</a:t>
            </a:r>
            <a:r>
              <a:rPr lang="de-DE" b="0" dirty="0"/>
              <a:t>.</a:t>
            </a:r>
          </a:p>
          <a:p>
            <a:r>
              <a:rPr lang="en-US" b="0" dirty="0">
                <a:latin typeface="Open Sans" panose="020B0606030504020204" pitchFamily="34" charset="0"/>
                <a:ea typeface="Open Sans" panose="020B0606030504020204" pitchFamily="34" charset="0"/>
                <a:cs typeface="Open Sans" panose="020B0606030504020204" pitchFamily="34" charset="0"/>
              </a:rPr>
              <a:t>Rosa, R. (2012). The </a:t>
            </a:r>
            <a:r>
              <a:rPr lang="en-US" b="0" dirty="0" err="1">
                <a:latin typeface="Open Sans" panose="020B0606030504020204" pitchFamily="34" charset="0"/>
                <a:ea typeface="Open Sans" panose="020B0606030504020204" pitchFamily="34" charset="0"/>
                <a:cs typeface="Open Sans" panose="020B0606030504020204" pitchFamily="34" charset="0"/>
              </a:rPr>
              <a:t>Merli-Missiroli-Pozzi</a:t>
            </a:r>
            <a:r>
              <a:rPr lang="en-US" b="0" dirty="0">
                <a:latin typeface="Open Sans" panose="020B0606030504020204" pitchFamily="34" charset="0"/>
                <a:ea typeface="Open Sans" panose="020B0606030504020204" pitchFamily="34" charset="0"/>
                <a:cs typeface="Open Sans" panose="020B0606030504020204" pitchFamily="34" charset="0"/>
              </a:rPr>
              <a:t> Two-Slit Electron-Interference Experiment. </a:t>
            </a:r>
            <a:r>
              <a:rPr lang="en-US" b="0" i="1" dirty="0">
                <a:latin typeface="Open Sans" panose="020B0606030504020204" pitchFamily="34" charset="0"/>
                <a:ea typeface="Open Sans" panose="020B0606030504020204" pitchFamily="34" charset="0"/>
                <a:cs typeface="Open Sans" panose="020B0606030504020204" pitchFamily="34" charset="0"/>
              </a:rPr>
              <a:t>Physics in perspective</a:t>
            </a:r>
            <a:r>
              <a:rPr lang="en-US" b="0" dirty="0">
                <a:latin typeface="Open Sans" panose="020B0606030504020204" pitchFamily="34" charset="0"/>
                <a:ea typeface="Open Sans" panose="020B0606030504020204" pitchFamily="34" charset="0"/>
                <a:cs typeface="Open Sans" panose="020B0606030504020204" pitchFamily="34" charset="0"/>
              </a:rPr>
              <a:t>, </a:t>
            </a:r>
            <a:r>
              <a:rPr lang="en-US" b="0" i="1" dirty="0">
                <a:latin typeface="Open Sans" panose="020B0606030504020204" pitchFamily="34" charset="0"/>
                <a:ea typeface="Open Sans" panose="020B0606030504020204" pitchFamily="34" charset="0"/>
                <a:cs typeface="Open Sans" panose="020B0606030504020204" pitchFamily="34" charset="0"/>
              </a:rPr>
              <a:t>14 </a:t>
            </a:r>
            <a:r>
              <a:rPr lang="en-US" b="0" dirty="0">
                <a:latin typeface="Open Sans" panose="020B0606030504020204" pitchFamily="34" charset="0"/>
                <a:ea typeface="Open Sans" panose="020B0606030504020204" pitchFamily="34" charset="0"/>
                <a:cs typeface="Open Sans" panose="020B0606030504020204" pitchFamily="34" charset="0"/>
              </a:rPr>
              <a:t>(2), 178–195. https://doi.org/10.1007/s00016-011-0079-0</a:t>
            </a:r>
          </a:p>
          <a:p>
            <a:r>
              <a:rPr lang="en-US" b="0" dirty="0" err="1">
                <a:latin typeface="Open Sans" panose="020B0606030504020204" pitchFamily="34" charset="0"/>
                <a:ea typeface="Open Sans" panose="020B0606030504020204" pitchFamily="34" charset="0"/>
                <a:cs typeface="Open Sans" panose="020B0606030504020204" pitchFamily="34" charset="0"/>
              </a:rPr>
              <a:t>Zawischa</a:t>
            </a:r>
            <a:r>
              <a:rPr lang="en-US" b="0" dirty="0">
                <a:latin typeface="Open Sans" panose="020B0606030504020204" pitchFamily="34" charset="0"/>
                <a:ea typeface="Open Sans" panose="020B0606030504020204" pitchFamily="34" charset="0"/>
                <a:cs typeface="Open Sans" panose="020B0606030504020204" pitchFamily="34" charset="0"/>
              </a:rPr>
              <a:t>, D. (o. D.). </a:t>
            </a:r>
            <a:r>
              <a:rPr lang="en-US" b="0" i="1" dirty="0" err="1">
                <a:latin typeface="Open Sans" panose="020B0606030504020204" pitchFamily="34" charset="0"/>
                <a:ea typeface="Open Sans" panose="020B0606030504020204" pitchFamily="34" charset="0"/>
                <a:cs typeface="Open Sans" panose="020B0606030504020204" pitchFamily="34" charset="0"/>
              </a:rPr>
              <a:t>Beugung</a:t>
            </a:r>
            <a:r>
              <a:rPr lang="en-US" b="0" i="1" dirty="0">
                <a:latin typeface="Open Sans" panose="020B0606030504020204" pitchFamily="34" charset="0"/>
                <a:ea typeface="Open Sans" panose="020B0606030504020204" pitchFamily="34" charset="0"/>
                <a:cs typeface="Open Sans" panose="020B0606030504020204" pitchFamily="34" charset="0"/>
              </a:rPr>
              <a:t> und </a:t>
            </a:r>
            <a:r>
              <a:rPr lang="en-US" b="0" i="1" dirty="0" err="1">
                <a:latin typeface="Open Sans" panose="020B0606030504020204" pitchFamily="34" charset="0"/>
                <a:ea typeface="Open Sans" panose="020B0606030504020204" pitchFamily="34" charset="0"/>
                <a:cs typeface="Open Sans" panose="020B0606030504020204" pitchFamily="34" charset="0"/>
              </a:rPr>
              <a:t>Interferenz</a:t>
            </a:r>
            <a:r>
              <a:rPr lang="en-US" b="0" i="1" dirty="0">
                <a:latin typeface="Open Sans" panose="020B0606030504020204" pitchFamily="34" charset="0"/>
                <a:ea typeface="Open Sans" panose="020B0606030504020204" pitchFamily="34" charset="0"/>
                <a:cs typeface="Open Sans" panose="020B0606030504020204" pitchFamily="34" charset="0"/>
              </a:rPr>
              <a:t>. </a:t>
            </a:r>
            <a:r>
              <a:rPr lang="en-US" b="0" dirty="0" err="1">
                <a:latin typeface="Open Sans" panose="020B0606030504020204" pitchFamily="34" charset="0"/>
                <a:ea typeface="Open Sans" panose="020B0606030504020204" pitchFamily="34" charset="0"/>
                <a:cs typeface="Open Sans" panose="020B0606030504020204" pitchFamily="34" charset="0"/>
              </a:rPr>
              <a:t>Institut</a:t>
            </a:r>
            <a:r>
              <a:rPr lang="en-US" b="0" dirty="0">
                <a:latin typeface="Open Sans" panose="020B0606030504020204" pitchFamily="34" charset="0"/>
                <a:ea typeface="Open Sans" panose="020B0606030504020204" pitchFamily="34" charset="0"/>
                <a:cs typeface="Open Sans" panose="020B0606030504020204" pitchFamily="34" charset="0"/>
              </a:rPr>
              <a:t> </a:t>
            </a:r>
            <a:r>
              <a:rPr lang="en-US" b="0" dirty="0" err="1">
                <a:latin typeface="Open Sans" panose="020B0606030504020204" pitchFamily="34" charset="0"/>
                <a:ea typeface="Open Sans" panose="020B0606030504020204" pitchFamily="34" charset="0"/>
                <a:cs typeface="Open Sans" panose="020B0606030504020204" pitchFamily="34" charset="0"/>
              </a:rPr>
              <a:t>für</a:t>
            </a:r>
            <a:r>
              <a:rPr lang="en-US" b="0" dirty="0">
                <a:latin typeface="Open Sans" panose="020B0606030504020204" pitchFamily="34" charset="0"/>
                <a:ea typeface="Open Sans" panose="020B0606030504020204" pitchFamily="34" charset="0"/>
                <a:cs typeface="Open Sans" panose="020B0606030504020204" pitchFamily="34" charset="0"/>
              </a:rPr>
              <a:t> </a:t>
            </a:r>
            <a:r>
              <a:rPr lang="en-US" b="0" dirty="0" err="1">
                <a:latin typeface="Open Sans" panose="020B0606030504020204" pitchFamily="34" charset="0"/>
                <a:ea typeface="Open Sans" panose="020B0606030504020204" pitchFamily="34" charset="0"/>
                <a:cs typeface="Open Sans" panose="020B0606030504020204" pitchFamily="34" charset="0"/>
              </a:rPr>
              <a:t>Theoretische</a:t>
            </a:r>
            <a:r>
              <a:rPr lang="en-US" b="0" dirty="0">
                <a:latin typeface="Open Sans" panose="020B0606030504020204" pitchFamily="34" charset="0"/>
                <a:ea typeface="Open Sans" panose="020B0606030504020204" pitchFamily="34" charset="0"/>
                <a:cs typeface="Open Sans" panose="020B0606030504020204" pitchFamily="34" charset="0"/>
              </a:rPr>
              <a:t> </a:t>
            </a:r>
            <a:r>
              <a:rPr lang="en-US" b="0" dirty="0" err="1">
                <a:latin typeface="Open Sans" panose="020B0606030504020204" pitchFamily="34" charset="0"/>
                <a:ea typeface="Open Sans" panose="020B0606030504020204" pitchFamily="34" charset="0"/>
                <a:cs typeface="Open Sans" panose="020B0606030504020204" pitchFamily="34" charset="0"/>
              </a:rPr>
              <a:t>Physik</a:t>
            </a:r>
            <a:r>
              <a:rPr lang="en-US" b="0" dirty="0">
                <a:latin typeface="Open Sans" panose="020B0606030504020204" pitchFamily="34" charset="0"/>
                <a:ea typeface="Open Sans" panose="020B0606030504020204" pitchFamily="34" charset="0"/>
                <a:cs typeface="Open Sans" panose="020B0606030504020204" pitchFamily="34" charset="0"/>
              </a:rPr>
              <a:t>. Leibniz-Universität Hannover. https://www.itp.uni-hannover.de/fileadmin/itp/emeritus/zawischa/static_html/beugg.html</a:t>
            </a:r>
          </a:p>
          <a:p>
            <a:endParaRPr lang="en-US" b="0" dirty="0">
              <a:latin typeface="Open Sans" panose="020B0606030504020204" pitchFamily="34" charset="0"/>
              <a:ea typeface="Open Sans" panose="020B0606030504020204" pitchFamily="34" charset="0"/>
              <a:cs typeface="Open Sans" panose="020B0606030504020204" pitchFamily="34" charset="0"/>
            </a:endParaRPr>
          </a:p>
          <a:p>
            <a:endParaRPr lang="de-DE" b="0"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de-DE" dirty="0">
              <a:latin typeface="Open Sans" panose="020B0606030504020204" pitchFamily="34" charset="0"/>
              <a:ea typeface="Open Sans" panose="020B0606030504020204" pitchFamily="34" charset="0"/>
              <a:cs typeface="Open Sans" panose="020B0606030504020204" pitchFamily="34" charset="0"/>
            </a:endParaRPr>
          </a:p>
          <a:p>
            <a:endParaRPr lang="de-DE" dirty="0"/>
          </a:p>
        </p:txBody>
      </p:sp>
    </p:spTree>
    <p:extLst>
      <p:ext uri="{BB962C8B-B14F-4D97-AF65-F5344CB8AC3E}">
        <p14:creationId xmlns:p14="http://schemas.microsoft.com/office/powerpoint/2010/main" val="247978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A3207-30BD-4173-A0E7-29AB6292E3DC}"/>
              </a:ext>
            </a:extLst>
          </p:cNvPr>
          <p:cNvSpPr>
            <a:spLocks noGrp="1"/>
          </p:cNvSpPr>
          <p:nvPr>
            <p:ph type="title"/>
          </p:nvPr>
        </p:nvSpPr>
        <p:spPr>
          <a:xfrm>
            <a:off x="874711" y="346075"/>
            <a:ext cx="10580687" cy="684213"/>
          </a:xfrm>
        </p:spPr>
        <p:txBody>
          <a:bodyPr/>
          <a:lstStyle/>
          <a:p>
            <a:r>
              <a:rPr lang="de-DE" sz="3200" dirty="0" err="1"/>
              <a:t>Interferometerexperimente</a:t>
            </a:r>
            <a:r>
              <a:rPr lang="de-DE" sz="3200" dirty="0"/>
              <a:t> </a:t>
            </a:r>
            <a:r>
              <a:rPr lang="de-DE" sz="3200" dirty="0">
                <a:sym typeface="Wingdings" panose="05000000000000000000" pitchFamily="2" charset="2"/>
              </a:rPr>
              <a:t> Doppelspaltexperiment</a:t>
            </a:r>
            <a:endParaRPr lang="de-DE" sz="3200" dirty="0"/>
          </a:p>
        </p:txBody>
      </p:sp>
      <p:cxnSp>
        <p:nvCxnSpPr>
          <p:cNvPr id="17" name="Gerader Verbinder 16">
            <a:extLst>
              <a:ext uri="{FF2B5EF4-FFF2-40B4-BE49-F238E27FC236}">
                <a16:creationId xmlns:a16="http://schemas.microsoft.com/office/drawing/2014/main" id="{B1CC6B33-0DFF-4190-B92A-34149EF572F4}"/>
              </a:ext>
            </a:extLst>
          </p:cNvPr>
          <p:cNvCxnSpPr>
            <a:cxnSpLocks/>
          </p:cNvCxnSpPr>
          <p:nvPr/>
        </p:nvCxnSpPr>
        <p:spPr>
          <a:xfrm flipH="1">
            <a:off x="6101046" y="975424"/>
            <a:ext cx="1" cy="5105336"/>
          </a:xfrm>
          <a:prstGeom prst="line">
            <a:avLst/>
          </a:prstGeom>
        </p:spPr>
        <p:style>
          <a:lnRef idx="1">
            <a:schemeClr val="accent1"/>
          </a:lnRef>
          <a:fillRef idx="0">
            <a:schemeClr val="accent1"/>
          </a:fillRef>
          <a:effectRef idx="0">
            <a:schemeClr val="accent1"/>
          </a:effectRef>
          <a:fontRef idx="minor">
            <a:schemeClr val="tx1"/>
          </a:fontRef>
        </p:style>
      </p:cxnSp>
      <p:grpSp>
        <p:nvGrpSpPr>
          <p:cNvPr id="44" name="Gruppieren 43">
            <a:extLst>
              <a:ext uri="{FF2B5EF4-FFF2-40B4-BE49-F238E27FC236}">
                <a16:creationId xmlns:a16="http://schemas.microsoft.com/office/drawing/2014/main" id="{CC6EAE12-FA74-444F-A366-EE33BCFF022A}"/>
              </a:ext>
            </a:extLst>
          </p:cNvPr>
          <p:cNvGrpSpPr/>
          <p:nvPr/>
        </p:nvGrpSpPr>
        <p:grpSpPr>
          <a:xfrm>
            <a:off x="637577" y="1751650"/>
            <a:ext cx="5600520" cy="4091275"/>
            <a:chOff x="637577" y="1751650"/>
            <a:chExt cx="5600520" cy="4091275"/>
          </a:xfrm>
        </p:grpSpPr>
        <p:pic>
          <p:nvPicPr>
            <p:cNvPr id="16" name="Grafik 15">
              <a:extLst>
                <a:ext uri="{FF2B5EF4-FFF2-40B4-BE49-F238E27FC236}">
                  <a16:creationId xmlns:a16="http://schemas.microsoft.com/office/drawing/2014/main" id="{D77E26E8-9467-48B7-AD00-85222B07FE4A}"/>
                </a:ext>
              </a:extLst>
            </p:cNvPr>
            <p:cNvPicPr>
              <a:picLocks noChangeAspect="1"/>
            </p:cNvPicPr>
            <p:nvPr/>
          </p:nvPicPr>
          <p:blipFill rotWithShape="1">
            <a:blip r:embed="rId3">
              <a:extLst>
                <a:ext uri="{28A0092B-C50C-407E-A947-70E740481C1C}">
                  <a14:useLocalDpi xmlns:a14="http://schemas.microsoft.com/office/drawing/2010/main" val="0"/>
                </a:ext>
              </a:extLst>
            </a:blip>
            <a:srcRect l="5960"/>
            <a:stretch/>
          </p:blipFill>
          <p:spPr>
            <a:xfrm>
              <a:off x="637577" y="1751650"/>
              <a:ext cx="5270740" cy="3602010"/>
            </a:xfrm>
            <a:prstGeom prst="rect">
              <a:avLst/>
            </a:prstGeom>
          </p:spPr>
        </p:pic>
        <p:cxnSp>
          <p:nvCxnSpPr>
            <p:cNvPr id="15" name="Gerader Verbinder 14">
              <a:extLst>
                <a:ext uri="{FF2B5EF4-FFF2-40B4-BE49-F238E27FC236}">
                  <a16:creationId xmlns:a16="http://schemas.microsoft.com/office/drawing/2014/main" id="{E8DB1B4D-6894-4D22-9D43-754897F1E0A9}"/>
                </a:ext>
              </a:extLst>
            </p:cNvPr>
            <p:cNvCxnSpPr>
              <a:cxnSpLocks/>
              <a:stCxn id="26" idx="0"/>
            </p:cNvCxnSpPr>
            <p:nvPr/>
          </p:nvCxnSpPr>
          <p:spPr>
            <a:xfrm flipV="1">
              <a:off x="2724196" y="4706225"/>
              <a:ext cx="0" cy="613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5640D9F3-FD0E-4640-B224-735EB784D0E1}"/>
                </a:ext>
              </a:extLst>
            </p:cNvPr>
            <p:cNvSpPr txBox="1"/>
            <p:nvPr/>
          </p:nvSpPr>
          <p:spPr>
            <a:xfrm>
              <a:off x="1562322" y="5319705"/>
              <a:ext cx="2323747" cy="523220"/>
            </a:xfrm>
            <a:prstGeom prst="rect">
              <a:avLst/>
            </a:prstGeom>
            <a:noFill/>
          </p:spPr>
          <p:txBody>
            <a:bodyPr wrap="square" rtlCol="0">
              <a:spAutoFit/>
            </a:bodyPr>
            <a:lstStyle/>
            <a:p>
              <a:pPr algn="ctr"/>
              <a:r>
                <a:rPr lang="de-DE" sz="1400" dirty="0"/>
                <a:t>Aufteilung auf zwei mögliche Wege</a:t>
              </a:r>
            </a:p>
          </p:txBody>
        </p:sp>
        <p:cxnSp>
          <p:nvCxnSpPr>
            <p:cNvPr id="29" name="Gerader Verbinder 28">
              <a:extLst>
                <a:ext uri="{FF2B5EF4-FFF2-40B4-BE49-F238E27FC236}">
                  <a16:creationId xmlns:a16="http://schemas.microsoft.com/office/drawing/2014/main" id="{25A26427-1C4A-46A8-A3A8-D677847F2F58}"/>
                </a:ext>
              </a:extLst>
            </p:cNvPr>
            <p:cNvCxnSpPr>
              <a:cxnSpLocks/>
            </p:cNvCxnSpPr>
            <p:nvPr/>
          </p:nvCxnSpPr>
          <p:spPr>
            <a:xfrm flipH="1" flipV="1">
              <a:off x="4411781" y="3055904"/>
              <a:ext cx="344777" cy="439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FD346008-F1E9-4F77-8B3A-63DF875CE493}"/>
                </a:ext>
              </a:extLst>
            </p:cNvPr>
            <p:cNvSpPr txBox="1"/>
            <p:nvPr/>
          </p:nvSpPr>
          <p:spPr>
            <a:xfrm>
              <a:off x="4285409" y="3478380"/>
              <a:ext cx="1952688" cy="523220"/>
            </a:xfrm>
            <a:prstGeom prst="rect">
              <a:avLst/>
            </a:prstGeom>
            <a:noFill/>
          </p:spPr>
          <p:txBody>
            <a:bodyPr wrap="square" rtlCol="0">
              <a:spAutoFit/>
            </a:bodyPr>
            <a:lstStyle/>
            <a:p>
              <a:pPr algn="ctr"/>
              <a:r>
                <a:rPr lang="de-DE" sz="1400" dirty="0"/>
                <a:t>Überlagerung</a:t>
              </a:r>
            </a:p>
            <a:p>
              <a:pPr algn="ctr"/>
              <a:r>
                <a:rPr lang="de-DE" sz="1400" dirty="0"/>
                <a:t>beider Wege</a:t>
              </a:r>
            </a:p>
          </p:txBody>
        </p:sp>
      </p:grpSp>
      <p:grpSp>
        <p:nvGrpSpPr>
          <p:cNvPr id="45" name="Gruppieren 44">
            <a:extLst>
              <a:ext uri="{FF2B5EF4-FFF2-40B4-BE49-F238E27FC236}">
                <a16:creationId xmlns:a16="http://schemas.microsoft.com/office/drawing/2014/main" id="{7046B7BD-67AD-479B-AEB2-1F38D55380FC}"/>
              </a:ext>
            </a:extLst>
          </p:cNvPr>
          <p:cNvGrpSpPr/>
          <p:nvPr/>
        </p:nvGrpSpPr>
        <p:grpSpPr>
          <a:xfrm>
            <a:off x="6293776" y="1314119"/>
            <a:ext cx="5274018" cy="4596517"/>
            <a:chOff x="6293776" y="1314119"/>
            <a:chExt cx="5274018" cy="4596517"/>
          </a:xfrm>
        </p:grpSpPr>
        <p:grpSp>
          <p:nvGrpSpPr>
            <p:cNvPr id="4" name="Gruppieren 3">
              <a:extLst>
                <a:ext uri="{FF2B5EF4-FFF2-40B4-BE49-F238E27FC236}">
                  <a16:creationId xmlns:a16="http://schemas.microsoft.com/office/drawing/2014/main" id="{70B93D60-3200-486E-BB33-CE4B327337FB}"/>
                </a:ext>
              </a:extLst>
            </p:cNvPr>
            <p:cNvGrpSpPr/>
            <p:nvPr/>
          </p:nvGrpSpPr>
          <p:grpSpPr>
            <a:xfrm>
              <a:off x="6293776" y="3305345"/>
              <a:ext cx="1694576" cy="247310"/>
              <a:chOff x="562062" y="3305344"/>
              <a:chExt cx="1694576" cy="247310"/>
            </a:xfrm>
          </p:grpSpPr>
          <p:sp>
            <p:nvSpPr>
              <p:cNvPr id="5" name="Rechteck 4">
                <a:extLst>
                  <a:ext uri="{FF2B5EF4-FFF2-40B4-BE49-F238E27FC236}">
                    <a16:creationId xmlns:a16="http://schemas.microsoft.com/office/drawing/2014/main" id="{AA5D8B96-B776-4561-8E81-A3306A7586A8}"/>
                  </a:ext>
                </a:extLst>
              </p:cNvPr>
              <p:cNvSpPr/>
              <p:nvPr/>
            </p:nvSpPr>
            <p:spPr>
              <a:xfrm>
                <a:off x="562062" y="3305344"/>
                <a:ext cx="1400961" cy="247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a:extLst>
                  <a:ext uri="{FF2B5EF4-FFF2-40B4-BE49-F238E27FC236}">
                    <a16:creationId xmlns:a16="http://schemas.microsoft.com/office/drawing/2014/main" id="{5AD4F6DA-6018-4918-BF0D-3CA5AA4E6D62}"/>
                  </a:ext>
                </a:extLst>
              </p:cNvPr>
              <p:cNvSpPr/>
              <p:nvPr/>
            </p:nvSpPr>
            <p:spPr>
              <a:xfrm>
                <a:off x="1963023" y="3362643"/>
                <a:ext cx="293615" cy="13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 name="Gruppieren 6">
              <a:extLst>
                <a:ext uri="{FF2B5EF4-FFF2-40B4-BE49-F238E27FC236}">
                  <a16:creationId xmlns:a16="http://schemas.microsoft.com/office/drawing/2014/main" id="{3E54B05A-8A85-439E-B769-A80CC3117EC2}"/>
                </a:ext>
              </a:extLst>
            </p:cNvPr>
            <p:cNvGrpSpPr/>
            <p:nvPr/>
          </p:nvGrpSpPr>
          <p:grpSpPr>
            <a:xfrm>
              <a:off x="8947546" y="2375422"/>
              <a:ext cx="1398" cy="2145600"/>
              <a:chOff x="5427677" y="2307054"/>
              <a:chExt cx="1398" cy="2145600"/>
            </a:xfrm>
          </p:grpSpPr>
          <p:cxnSp>
            <p:nvCxnSpPr>
              <p:cNvPr id="8" name="Gerader Verbinder 7">
                <a:extLst>
                  <a:ext uri="{FF2B5EF4-FFF2-40B4-BE49-F238E27FC236}">
                    <a16:creationId xmlns:a16="http://schemas.microsoft.com/office/drawing/2014/main" id="{394DB7CB-4AEB-4180-9790-3D847EF78BCB}"/>
                  </a:ext>
                </a:extLst>
              </p:cNvPr>
              <p:cNvCxnSpPr>
                <a:cxnSpLocks/>
              </p:cNvCxnSpPr>
              <p:nvPr/>
            </p:nvCxnSpPr>
            <p:spPr>
              <a:xfrm>
                <a:off x="5427677" y="2307054"/>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15C389C3-A87C-42EA-81EF-DEAE2A88B1CC}"/>
                  </a:ext>
                </a:extLst>
              </p:cNvPr>
              <p:cNvCxnSpPr>
                <a:cxnSpLocks/>
              </p:cNvCxnSpPr>
              <p:nvPr/>
            </p:nvCxnSpPr>
            <p:spPr>
              <a:xfrm>
                <a:off x="5429075" y="3288566"/>
                <a:ext cx="0" cy="1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03C96939-93C6-4DED-9345-E8F261DFF1DA}"/>
                  </a:ext>
                </a:extLst>
              </p:cNvPr>
              <p:cNvCxnSpPr>
                <a:cxnSpLocks/>
              </p:cNvCxnSpPr>
              <p:nvPr/>
            </p:nvCxnSpPr>
            <p:spPr>
              <a:xfrm>
                <a:off x="5427677" y="3552654"/>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Gerader Verbinder 10">
              <a:extLst>
                <a:ext uri="{FF2B5EF4-FFF2-40B4-BE49-F238E27FC236}">
                  <a16:creationId xmlns:a16="http://schemas.microsoft.com/office/drawing/2014/main" id="{5B2A0DFB-7943-4F9D-8337-4E7C0C948EDB}"/>
                </a:ext>
              </a:extLst>
            </p:cNvPr>
            <p:cNvCxnSpPr>
              <a:cxnSpLocks/>
            </p:cNvCxnSpPr>
            <p:nvPr/>
          </p:nvCxnSpPr>
          <p:spPr>
            <a:xfrm>
              <a:off x="11149435" y="1314119"/>
              <a:ext cx="0" cy="42271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CD2D12E8-5845-4238-A6B2-1908FF07F051}"/>
                </a:ext>
              </a:extLst>
            </p:cNvPr>
            <p:cNvSpPr txBox="1"/>
            <p:nvPr/>
          </p:nvSpPr>
          <p:spPr>
            <a:xfrm>
              <a:off x="6552011" y="3595379"/>
              <a:ext cx="964734" cy="369332"/>
            </a:xfrm>
            <a:prstGeom prst="rect">
              <a:avLst/>
            </a:prstGeom>
            <a:noFill/>
          </p:spPr>
          <p:txBody>
            <a:bodyPr wrap="square" rtlCol="0">
              <a:spAutoFit/>
            </a:bodyPr>
            <a:lstStyle/>
            <a:p>
              <a:pPr algn="ctr"/>
              <a:r>
                <a:rPr lang="de-DE" b="1" dirty="0">
                  <a:solidFill>
                    <a:schemeClr val="accent1"/>
                  </a:solidFill>
                </a:rPr>
                <a:t>Quelle</a:t>
              </a:r>
            </a:p>
          </p:txBody>
        </p:sp>
        <p:sp>
          <p:nvSpPr>
            <p:cNvPr id="13" name="Textfeld 12">
              <a:extLst>
                <a:ext uri="{FF2B5EF4-FFF2-40B4-BE49-F238E27FC236}">
                  <a16:creationId xmlns:a16="http://schemas.microsoft.com/office/drawing/2014/main" id="{8954135B-27BD-49ED-8043-DE8834CEB136}"/>
                </a:ext>
              </a:extLst>
            </p:cNvPr>
            <p:cNvSpPr txBox="1"/>
            <p:nvPr/>
          </p:nvSpPr>
          <p:spPr>
            <a:xfrm>
              <a:off x="8240773" y="4524908"/>
              <a:ext cx="1413545" cy="369332"/>
            </a:xfrm>
            <a:prstGeom prst="rect">
              <a:avLst/>
            </a:prstGeom>
            <a:noFill/>
          </p:spPr>
          <p:txBody>
            <a:bodyPr wrap="square" rtlCol="0">
              <a:spAutoFit/>
            </a:bodyPr>
            <a:lstStyle/>
            <a:p>
              <a:pPr algn="ctr"/>
              <a:r>
                <a:rPr lang="de-DE" b="1" dirty="0">
                  <a:solidFill>
                    <a:schemeClr val="accent1"/>
                  </a:solidFill>
                </a:rPr>
                <a:t>Doppelspalt</a:t>
              </a:r>
            </a:p>
          </p:txBody>
        </p:sp>
        <p:sp>
          <p:nvSpPr>
            <p:cNvPr id="14" name="Textfeld 13">
              <a:extLst>
                <a:ext uri="{FF2B5EF4-FFF2-40B4-BE49-F238E27FC236}">
                  <a16:creationId xmlns:a16="http://schemas.microsoft.com/office/drawing/2014/main" id="{1F8E4A22-191D-4B49-BE24-3081CF4D3AC9}"/>
                </a:ext>
              </a:extLst>
            </p:cNvPr>
            <p:cNvSpPr txBox="1"/>
            <p:nvPr/>
          </p:nvSpPr>
          <p:spPr>
            <a:xfrm>
              <a:off x="10603060" y="5541304"/>
              <a:ext cx="964734" cy="369332"/>
            </a:xfrm>
            <a:prstGeom prst="rect">
              <a:avLst/>
            </a:prstGeom>
            <a:noFill/>
          </p:spPr>
          <p:txBody>
            <a:bodyPr wrap="square" rtlCol="0">
              <a:spAutoFit/>
            </a:bodyPr>
            <a:lstStyle/>
            <a:p>
              <a:pPr algn="ctr"/>
              <a:r>
                <a:rPr lang="de-DE" b="1" dirty="0">
                  <a:solidFill>
                    <a:schemeClr val="accent1"/>
                  </a:solidFill>
                </a:rPr>
                <a:t>Schirm</a:t>
              </a:r>
            </a:p>
          </p:txBody>
        </p:sp>
        <p:cxnSp>
          <p:nvCxnSpPr>
            <p:cNvPr id="32" name="Gerader Verbinder 31">
              <a:extLst>
                <a:ext uri="{FF2B5EF4-FFF2-40B4-BE49-F238E27FC236}">
                  <a16:creationId xmlns:a16="http://schemas.microsoft.com/office/drawing/2014/main" id="{D25F9A7E-CBAF-446C-B57F-DCE5FB0C77E6}"/>
                </a:ext>
              </a:extLst>
            </p:cNvPr>
            <p:cNvCxnSpPr>
              <a:cxnSpLocks/>
              <a:stCxn id="38" idx="2"/>
            </p:cNvCxnSpPr>
            <p:nvPr/>
          </p:nvCxnSpPr>
          <p:spPr>
            <a:xfrm>
              <a:off x="8177363" y="2375422"/>
              <a:ext cx="771581" cy="944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141B2238-55B5-4485-B966-DE88426386B1}"/>
                </a:ext>
              </a:extLst>
            </p:cNvPr>
            <p:cNvCxnSpPr>
              <a:cxnSpLocks/>
              <a:stCxn id="38" idx="2"/>
            </p:cNvCxnSpPr>
            <p:nvPr/>
          </p:nvCxnSpPr>
          <p:spPr>
            <a:xfrm>
              <a:off x="8177363" y="2375422"/>
              <a:ext cx="768786" cy="1219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5B87F0F6-FF2B-49DC-955B-BC26F998AC6E}"/>
                </a:ext>
              </a:extLst>
            </p:cNvPr>
            <p:cNvSpPr txBox="1"/>
            <p:nvPr/>
          </p:nvSpPr>
          <p:spPr>
            <a:xfrm>
              <a:off x="7015489" y="1852202"/>
              <a:ext cx="2323747" cy="523220"/>
            </a:xfrm>
            <a:prstGeom prst="rect">
              <a:avLst/>
            </a:prstGeom>
            <a:noFill/>
          </p:spPr>
          <p:txBody>
            <a:bodyPr wrap="square" rtlCol="0">
              <a:spAutoFit/>
            </a:bodyPr>
            <a:lstStyle/>
            <a:p>
              <a:pPr algn="ctr"/>
              <a:r>
                <a:rPr lang="de-DE" sz="1400" dirty="0"/>
                <a:t>Aufteilung auf zwei mögliche Wege</a:t>
              </a:r>
            </a:p>
          </p:txBody>
        </p:sp>
        <p:sp>
          <p:nvSpPr>
            <p:cNvPr id="41" name="Rechteck 40">
              <a:extLst>
                <a:ext uri="{FF2B5EF4-FFF2-40B4-BE49-F238E27FC236}">
                  <a16:creationId xmlns:a16="http://schemas.microsoft.com/office/drawing/2014/main" id="{03CCD7A6-B2F6-4B9C-8B57-4C3A134EB477}"/>
                </a:ext>
              </a:extLst>
            </p:cNvPr>
            <p:cNvSpPr/>
            <p:nvPr/>
          </p:nvSpPr>
          <p:spPr>
            <a:xfrm>
              <a:off x="9018165" y="2375422"/>
              <a:ext cx="2066946" cy="2149486"/>
            </a:xfrm>
            <a:prstGeom prst="rect">
              <a:avLst/>
            </a:prstGeom>
            <a:solidFill>
              <a:schemeClr val="bg1">
                <a:lumMod val="85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Überlagerung beider Wege</a:t>
              </a:r>
            </a:p>
          </p:txBody>
        </p:sp>
      </p:grpSp>
      <p:sp>
        <p:nvSpPr>
          <p:cNvPr id="27" name="Rechteck 26">
            <a:extLst>
              <a:ext uri="{FF2B5EF4-FFF2-40B4-BE49-F238E27FC236}">
                <a16:creationId xmlns:a16="http://schemas.microsoft.com/office/drawing/2014/main" id="{9746FCC1-3DB2-43D4-9E29-8D7B6FBA160B}"/>
              </a:ext>
            </a:extLst>
          </p:cNvPr>
          <p:cNvSpPr/>
          <p:nvPr/>
        </p:nvSpPr>
        <p:spPr>
          <a:xfrm>
            <a:off x="9968349" y="5826844"/>
            <a:ext cx="1834010" cy="253916"/>
          </a:xfrm>
          <a:prstGeom prst="rect">
            <a:avLst/>
          </a:prstGeom>
        </p:spPr>
        <p:txBody>
          <a:bodyPr wrap="square">
            <a:spAutoFit/>
          </a:bodyPr>
          <a:lstStyle/>
          <a:p>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Eigene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Darstellungen</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4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8E66E-091F-4E93-A79F-C7926193CB31}"/>
              </a:ext>
            </a:extLst>
          </p:cNvPr>
          <p:cNvSpPr>
            <a:spLocks noGrp="1"/>
          </p:cNvSpPr>
          <p:nvPr>
            <p:ph type="title"/>
          </p:nvPr>
        </p:nvSpPr>
        <p:spPr/>
        <p:txBody>
          <a:bodyPr/>
          <a:lstStyle/>
          <a:p>
            <a:r>
              <a:rPr lang="de-DE" sz="3200" dirty="0" err="1"/>
              <a:t>Interferometerexperimente</a:t>
            </a:r>
            <a:r>
              <a:rPr lang="de-DE" sz="3200" dirty="0"/>
              <a:t> </a:t>
            </a:r>
            <a:r>
              <a:rPr lang="de-DE" sz="3200" dirty="0">
                <a:sym typeface="Wingdings" panose="05000000000000000000" pitchFamily="2" charset="2"/>
              </a:rPr>
              <a:t> Doppelspaltexperiment</a:t>
            </a:r>
            <a:endParaRPr lang="de-DE" sz="3200" dirty="0"/>
          </a:p>
        </p:txBody>
      </p:sp>
      <p:graphicFrame>
        <p:nvGraphicFramePr>
          <p:cNvPr id="35" name="Inhaltsplatzhalter 34">
            <a:extLst>
              <a:ext uri="{FF2B5EF4-FFF2-40B4-BE49-F238E27FC236}">
                <a16:creationId xmlns:a16="http://schemas.microsoft.com/office/drawing/2014/main" id="{E9F55647-F3E4-41F0-BADA-DC4AA9B8CC72}"/>
              </a:ext>
            </a:extLst>
          </p:cNvPr>
          <p:cNvGraphicFramePr>
            <a:graphicFrameLocks noGrp="1"/>
          </p:cNvGraphicFramePr>
          <p:nvPr>
            <p:ph sz="quarter" idx="10"/>
            <p:extLst>
              <p:ext uri="{D42A27DB-BD31-4B8C-83A1-F6EECF244321}">
                <p14:modId xmlns:p14="http://schemas.microsoft.com/office/powerpoint/2010/main" val="2337339699"/>
              </p:ext>
            </p:extLst>
          </p:nvPr>
        </p:nvGraphicFramePr>
        <p:xfrm>
          <a:off x="874713" y="2909888"/>
          <a:ext cx="10580688" cy="2021840"/>
        </p:xfrm>
        <a:graphic>
          <a:graphicData uri="http://schemas.openxmlformats.org/drawingml/2006/table">
            <a:tbl>
              <a:tblPr firstRow="1" bandRow="1">
                <a:tableStyleId>{5C22544A-7EE6-4342-B048-85BDC9FD1C3A}</a:tableStyleId>
              </a:tblPr>
              <a:tblGrid>
                <a:gridCol w="5290344">
                  <a:extLst>
                    <a:ext uri="{9D8B030D-6E8A-4147-A177-3AD203B41FA5}">
                      <a16:colId xmlns:a16="http://schemas.microsoft.com/office/drawing/2014/main" val="957913241"/>
                    </a:ext>
                  </a:extLst>
                </a:gridCol>
                <a:gridCol w="5290344">
                  <a:extLst>
                    <a:ext uri="{9D8B030D-6E8A-4147-A177-3AD203B41FA5}">
                      <a16:colId xmlns:a16="http://schemas.microsoft.com/office/drawing/2014/main" val="343192748"/>
                    </a:ext>
                  </a:extLst>
                </a:gridCol>
              </a:tblGrid>
              <a:tr h="370840">
                <a:tc>
                  <a:txBody>
                    <a:bodyPr/>
                    <a:lstStyle/>
                    <a:p>
                      <a:pPr algn="ctr"/>
                      <a:r>
                        <a:rPr lang="de-DE" dirty="0"/>
                        <a:t>Interferometer</a:t>
                      </a:r>
                    </a:p>
                  </a:txBody>
                  <a:tcPr/>
                </a:tc>
                <a:tc>
                  <a:txBody>
                    <a:bodyPr/>
                    <a:lstStyle/>
                    <a:p>
                      <a:pPr algn="ctr"/>
                      <a:r>
                        <a:rPr lang="de-DE" dirty="0"/>
                        <a:t>Doppelspaltexperiment</a:t>
                      </a:r>
                    </a:p>
                  </a:txBody>
                  <a:tcPr/>
                </a:tc>
                <a:extLst>
                  <a:ext uri="{0D108BD9-81ED-4DB2-BD59-A6C34878D82A}">
                    <a16:rowId xmlns:a16="http://schemas.microsoft.com/office/drawing/2014/main" val="3210307352"/>
                  </a:ext>
                </a:extLst>
              </a:tr>
              <a:tr h="370840">
                <a:tc>
                  <a:txBody>
                    <a:bodyPr/>
                    <a:lstStyle/>
                    <a:p>
                      <a:pPr algn="ctr"/>
                      <a:r>
                        <a:rPr lang="de-DE" dirty="0"/>
                        <a:t>Aufteilung auf zwei räumlich voneinander getrennte Wege durch Strahlteiler</a:t>
                      </a:r>
                    </a:p>
                  </a:txBody>
                  <a:tcPr/>
                </a:tc>
                <a:tc>
                  <a:txBody>
                    <a:bodyPr/>
                    <a:lstStyle/>
                    <a:p>
                      <a:pPr marL="0" marR="0" lvl="0" indent="0" algn="ctr" defTabSz="914269" rtl="0" eaLnBrk="1" fontAlgn="auto" latinLnBrk="0" hangingPunct="1">
                        <a:lnSpc>
                          <a:spcPct val="100000"/>
                        </a:lnSpc>
                        <a:spcBef>
                          <a:spcPts val="0"/>
                        </a:spcBef>
                        <a:spcAft>
                          <a:spcPts val="0"/>
                        </a:spcAft>
                        <a:buClrTx/>
                        <a:buSzTx/>
                        <a:buFontTx/>
                        <a:buNone/>
                        <a:tabLst/>
                        <a:defRPr/>
                      </a:pPr>
                      <a:r>
                        <a:rPr lang="de-DE" dirty="0"/>
                        <a:t>Aufteilung auf zwei voneinander getrennte Wege durch Doppelspalt</a:t>
                      </a:r>
                    </a:p>
                  </a:txBody>
                  <a:tcPr/>
                </a:tc>
                <a:extLst>
                  <a:ext uri="{0D108BD9-81ED-4DB2-BD59-A6C34878D82A}">
                    <a16:rowId xmlns:a16="http://schemas.microsoft.com/office/drawing/2014/main" val="147560903"/>
                  </a:ext>
                </a:extLst>
              </a:tr>
              <a:tr h="370840">
                <a:tc>
                  <a:txBody>
                    <a:bodyPr/>
                    <a:lstStyle/>
                    <a:p>
                      <a:pPr algn="ctr"/>
                      <a:r>
                        <a:rPr lang="de-DE" dirty="0"/>
                        <a:t>Zusammenführung der Wege durch zweiten Strahlteiler</a:t>
                      </a:r>
                    </a:p>
                  </a:txBody>
                  <a:tcPr/>
                </a:tc>
                <a:tc>
                  <a:txBody>
                    <a:bodyPr/>
                    <a:lstStyle/>
                    <a:p>
                      <a:pPr algn="ctr"/>
                      <a:r>
                        <a:rPr lang="de-DE" dirty="0"/>
                        <a:t>Zusammenführung der Wege direkt nach Doppelspalt, da keine räumliche Trennung</a:t>
                      </a:r>
                    </a:p>
                  </a:txBody>
                  <a:tcPr/>
                </a:tc>
                <a:extLst>
                  <a:ext uri="{0D108BD9-81ED-4DB2-BD59-A6C34878D82A}">
                    <a16:rowId xmlns:a16="http://schemas.microsoft.com/office/drawing/2014/main" val="2540534401"/>
                  </a:ext>
                </a:extLst>
              </a:tr>
              <a:tr h="370840">
                <a:tc>
                  <a:txBody>
                    <a:bodyPr/>
                    <a:lstStyle/>
                    <a:p>
                      <a:pPr marL="285750" indent="-285750" algn="ctr">
                        <a:buFont typeface="Wingdings" panose="05000000000000000000" pitchFamily="2" charset="2"/>
                        <a:buChar char="à"/>
                      </a:pPr>
                      <a:r>
                        <a:rPr lang="de-DE" b="1" dirty="0">
                          <a:sym typeface="Wingdings" panose="05000000000000000000" pitchFamily="2" charset="2"/>
                        </a:rPr>
                        <a:t>Interferenz</a:t>
                      </a:r>
                      <a:endParaRPr lang="de-DE" b="1" dirty="0"/>
                    </a:p>
                  </a:txBody>
                  <a:tcPr/>
                </a:tc>
                <a:tc>
                  <a:txBody>
                    <a:bodyPr/>
                    <a:lstStyle/>
                    <a:p>
                      <a:pPr algn="ctr"/>
                      <a:r>
                        <a:rPr lang="de-DE" b="1" dirty="0">
                          <a:sym typeface="Wingdings" panose="05000000000000000000" pitchFamily="2" charset="2"/>
                        </a:rPr>
                        <a:t>Interferenz</a:t>
                      </a:r>
                      <a:endParaRPr lang="de-DE" b="1" dirty="0"/>
                    </a:p>
                  </a:txBody>
                  <a:tcPr/>
                </a:tc>
                <a:extLst>
                  <a:ext uri="{0D108BD9-81ED-4DB2-BD59-A6C34878D82A}">
                    <a16:rowId xmlns:a16="http://schemas.microsoft.com/office/drawing/2014/main" val="2771781939"/>
                  </a:ext>
                </a:extLst>
              </a:tr>
            </a:tbl>
          </a:graphicData>
        </a:graphic>
      </p:graphicFrame>
      <p:pic>
        <p:nvPicPr>
          <p:cNvPr id="11" name="Grafik 10">
            <a:extLst>
              <a:ext uri="{FF2B5EF4-FFF2-40B4-BE49-F238E27FC236}">
                <a16:creationId xmlns:a16="http://schemas.microsoft.com/office/drawing/2014/main" id="{F4802693-096C-4D1B-9212-F65928B350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0"/>
          <a:stretch/>
        </p:blipFill>
        <p:spPr>
          <a:xfrm>
            <a:off x="2000386" y="1030288"/>
            <a:ext cx="2318928" cy="1584743"/>
          </a:xfrm>
          <a:prstGeom prst="rect">
            <a:avLst/>
          </a:prstGeom>
        </p:spPr>
      </p:pic>
      <p:grpSp>
        <p:nvGrpSpPr>
          <p:cNvPr id="16" name="Gruppieren 15">
            <a:extLst>
              <a:ext uri="{FF2B5EF4-FFF2-40B4-BE49-F238E27FC236}">
                <a16:creationId xmlns:a16="http://schemas.microsoft.com/office/drawing/2014/main" id="{72F5C1EB-7535-4F28-B34C-7FB1839FA4B5}"/>
              </a:ext>
            </a:extLst>
          </p:cNvPr>
          <p:cNvGrpSpPr>
            <a:grpSpLocks noChangeAspect="1"/>
          </p:cNvGrpSpPr>
          <p:nvPr/>
        </p:nvGrpSpPr>
        <p:grpSpPr>
          <a:xfrm>
            <a:off x="7244516" y="1028700"/>
            <a:ext cx="1901480" cy="1655369"/>
            <a:chOff x="6293776" y="1314119"/>
            <a:chExt cx="4855659" cy="4227185"/>
          </a:xfrm>
        </p:grpSpPr>
        <p:grpSp>
          <p:nvGrpSpPr>
            <p:cNvPr id="17" name="Gruppieren 16">
              <a:extLst>
                <a:ext uri="{FF2B5EF4-FFF2-40B4-BE49-F238E27FC236}">
                  <a16:creationId xmlns:a16="http://schemas.microsoft.com/office/drawing/2014/main" id="{6A78DF90-8502-43F9-B950-7808428429A9}"/>
                </a:ext>
              </a:extLst>
            </p:cNvPr>
            <p:cNvGrpSpPr/>
            <p:nvPr/>
          </p:nvGrpSpPr>
          <p:grpSpPr>
            <a:xfrm>
              <a:off x="6293776" y="3305345"/>
              <a:ext cx="1694576" cy="247310"/>
              <a:chOff x="562062" y="3305344"/>
              <a:chExt cx="1694576" cy="247310"/>
            </a:xfrm>
          </p:grpSpPr>
          <p:sp>
            <p:nvSpPr>
              <p:cNvPr id="30" name="Rechteck 29">
                <a:extLst>
                  <a:ext uri="{FF2B5EF4-FFF2-40B4-BE49-F238E27FC236}">
                    <a16:creationId xmlns:a16="http://schemas.microsoft.com/office/drawing/2014/main" id="{3EADB4FC-AE65-4C29-AFCF-CA5F280E81FC}"/>
                  </a:ext>
                </a:extLst>
              </p:cNvPr>
              <p:cNvSpPr/>
              <p:nvPr/>
            </p:nvSpPr>
            <p:spPr>
              <a:xfrm>
                <a:off x="562062" y="3305344"/>
                <a:ext cx="1400961" cy="247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a:extLst>
                  <a:ext uri="{FF2B5EF4-FFF2-40B4-BE49-F238E27FC236}">
                    <a16:creationId xmlns:a16="http://schemas.microsoft.com/office/drawing/2014/main" id="{02770278-60D3-4728-A412-464997A00082}"/>
                  </a:ext>
                </a:extLst>
              </p:cNvPr>
              <p:cNvSpPr/>
              <p:nvPr/>
            </p:nvSpPr>
            <p:spPr>
              <a:xfrm>
                <a:off x="1963023" y="3362643"/>
                <a:ext cx="293615" cy="13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8" name="Gruppieren 17">
              <a:extLst>
                <a:ext uri="{FF2B5EF4-FFF2-40B4-BE49-F238E27FC236}">
                  <a16:creationId xmlns:a16="http://schemas.microsoft.com/office/drawing/2014/main" id="{5CDDDEAE-7476-4D2A-A9E9-C439F122AF30}"/>
                </a:ext>
              </a:extLst>
            </p:cNvPr>
            <p:cNvGrpSpPr/>
            <p:nvPr/>
          </p:nvGrpSpPr>
          <p:grpSpPr>
            <a:xfrm>
              <a:off x="8947546" y="2375422"/>
              <a:ext cx="1398" cy="2145600"/>
              <a:chOff x="5427677" y="2307054"/>
              <a:chExt cx="1398" cy="2145600"/>
            </a:xfrm>
          </p:grpSpPr>
          <p:cxnSp>
            <p:nvCxnSpPr>
              <p:cNvPr id="27" name="Gerader Verbinder 26">
                <a:extLst>
                  <a:ext uri="{FF2B5EF4-FFF2-40B4-BE49-F238E27FC236}">
                    <a16:creationId xmlns:a16="http://schemas.microsoft.com/office/drawing/2014/main" id="{BA101560-0663-416A-B22E-4156A01BDFF5}"/>
                  </a:ext>
                </a:extLst>
              </p:cNvPr>
              <p:cNvCxnSpPr>
                <a:cxnSpLocks/>
              </p:cNvCxnSpPr>
              <p:nvPr/>
            </p:nvCxnSpPr>
            <p:spPr>
              <a:xfrm>
                <a:off x="5427677" y="2307054"/>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1BFA6DF-15C5-4411-90A4-C2F7765AAAA4}"/>
                  </a:ext>
                </a:extLst>
              </p:cNvPr>
              <p:cNvCxnSpPr>
                <a:cxnSpLocks/>
              </p:cNvCxnSpPr>
              <p:nvPr/>
            </p:nvCxnSpPr>
            <p:spPr>
              <a:xfrm>
                <a:off x="5429075" y="3288566"/>
                <a:ext cx="0" cy="1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453C82DB-19A4-4430-B3E6-1CF15FD8C548}"/>
                  </a:ext>
                </a:extLst>
              </p:cNvPr>
              <p:cNvCxnSpPr>
                <a:cxnSpLocks/>
              </p:cNvCxnSpPr>
              <p:nvPr/>
            </p:nvCxnSpPr>
            <p:spPr>
              <a:xfrm>
                <a:off x="5427677" y="3552654"/>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Gerader Verbinder 18">
              <a:extLst>
                <a:ext uri="{FF2B5EF4-FFF2-40B4-BE49-F238E27FC236}">
                  <a16:creationId xmlns:a16="http://schemas.microsoft.com/office/drawing/2014/main" id="{D9057841-F111-4387-A642-EF5952530838}"/>
                </a:ext>
              </a:extLst>
            </p:cNvPr>
            <p:cNvCxnSpPr>
              <a:cxnSpLocks/>
            </p:cNvCxnSpPr>
            <p:nvPr/>
          </p:nvCxnSpPr>
          <p:spPr>
            <a:xfrm>
              <a:off x="11149435" y="1314119"/>
              <a:ext cx="0" cy="42271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feld 31">
            <a:extLst>
              <a:ext uri="{FF2B5EF4-FFF2-40B4-BE49-F238E27FC236}">
                <a16:creationId xmlns:a16="http://schemas.microsoft.com/office/drawing/2014/main" id="{003E3708-7BD3-4783-8A8C-079993CA641B}"/>
              </a:ext>
            </a:extLst>
          </p:cNvPr>
          <p:cNvSpPr txBox="1"/>
          <p:nvPr/>
        </p:nvSpPr>
        <p:spPr>
          <a:xfrm>
            <a:off x="7036457" y="1898481"/>
            <a:ext cx="964734" cy="261610"/>
          </a:xfrm>
          <a:prstGeom prst="rect">
            <a:avLst/>
          </a:prstGeom>
          <a:noFill/>
        </p:spPr>
        <p:txBody>
          <a:bodyPr wrap="square" rtlCol="0">
            <a:spAutoFit/>
          </a:bodyPr>
          <a:lstStyle/>
          <a:p>
            <a:pPr algn="ctr"/>
            <a:r>
              <a:rPr lang="de-DE" sz="1100" b="1" dirty="0">
                <a:solidFill>
                  <a:schemeClr val="accent1"/>
                </a:solidFill>
              </a:rPr>
              <a:t>Quelle</a:t>
            </a:r>
          </a:p>
        </p:txBody>
      </p:sp>
      <p:sp>
        <p:nvSpPr>
          <p:cNvPr id="33" name="Textfeld 32">
            <a:extLst>
              <a:ext uri="{FF2B5EF4-FFF2-40B4-BE49-F238E27FC236}">
                <a16:creationId xmlns:a16="http://schemas.microsoft.com/office/drawing/2014/main" id="{644E8660-2A1A-4A21-8C6A-FD9B4B6073D0}"/>
              </a:ext>
            </a:extLst>
          </p:cNvPr>
          <p:cNvSpPr txBox="1"/>
          <p:nvPr/>
        </p:nvSpPr>
        <p:spPr>
          <a:xfrm>
            <a:off x="7781495" y="2255472"/>
            <a:ext cx="1005571" cy="261610"/>
          </a:xfrm>
          <a:prstGeom prst="rect">
            <a:avLst/>
          </a:prstGeom>
          <a:noFill/>
        </p:spPr>
        <p:txBody>
          <a:bodyPr wrap="square" rtlCol="0">
            <a:spAutoFit/>
          </a:bodyPr>
          <a:lstStyle/>
          <a:p>
            <a:pPr algn="ctr"/>
            <a:r>
              <a:rPr lang="de-DE" sz="1100" b="1" dirty="0">
                <a:solidFill>
                  <a:schemeClr val="accent1"/>
                </a:solidFill>
              </a:rPr>
              <a:t>Doppelspalt</a:t>
            </a:r>
          </a:p>
        </p:txBody>
      </p:sp>
      <p:sp>
        <p:nvSpPr>
          <p:cNvPr id="34" name="Textfeld 33">
            <a:extLst>
              <a:ext uri="{FF2B5EF4-FFF2-40B4-BE49-F238E27FC236}">
                <a16:creationId xmlns:a16="http://schemas.microsoft.com/office/drawing/2014/main" id="{686F5ECC-EF88-4037-A567-5F8CB43B21B3}"/>
              </a:ext>
            </a:extLst>
          </p:cNvPr>
          <p:cNvSpPr txBox="1"/>
          <p:nvPr/>
        </p:nvSpPr>
        <p:spPr>
          <a:xfrm>
            <a:off x="8643210" y="2669482"/>
            <a:ext cx="1005571" cy="261610"/>
          </a:xfrm>
          <a:prstGeom prst="rect">
            <a:avLst/>
          </a:prstGeom>
          <a:noFill/>
        </p:spPr>
        <p:txBody>
          <a:bodyPr wrap="square" rtlCol="0">
            <a:spAutoFit/>
          </a:bodyPr>
          <a:lstStyle/>
          <a:p>
            <a:pPr algn="ctr"/>
            <a:r>
              <a:rPr lang="de-DE" sz="1100" b="1" dirty="0">
                <a:solidFill>
                  <a:schemeClr val="accent1"/>
                </a:solidFill>
              </a:rPr>
              <a:t>Schirm</a:t>
            </a:r>
          </a:p>
        </p:txBody>
      </p:sp>
      <p:sp>
        <p:nvSpPr>
          <p:cNvPr id="36" name="Textfeld 35">
            <a:extLst>
              <a:ext uri="{FF2B5EF4-FFF2-40B4-BE49-F238E27FC236}">
                <a16:creationId xmlns:a16="http://schemas.microsoft.com/office/drawing/2014/main" id="{0CD3A74E-2BD0-4E7A-9065-3306B88BDD83}"/>
              </a:ext>
            </a:extLst>
          </p:cNvPr>
          <p:cNvSpPr txBox="1"/>
          <p:nvPr/>
        </p:nvSpPr>
        <p:spPr>
          <a:xfrm>
            <a:off x="2493188" y="5243682"/>
            <a:ext cx="7343733" cy="369332"/>
          </a:xfrm>
          <a:prstGeom prst="rect">
            <a:avLst/>
          </a:prstGeom>
          <a:noFill/>
        </p:spPr>
        <p:txBody>
          <a:bodyPr wrap="square" rtlCol="0">
            <a:spAutoFit/>
          </a:bodyPr>
          <a:lstStyle/>
          <a:p>
            <a:r>
              <a:rPr lang="de-DE" sz="1800" b="1" dirty="0">
                <a:solidFill>
                  <a:schemeClr val="accent1"/>
                </a:solidFill>
                <a:sym typeface="Wingdings" panose="05000000000000000000" pitchFamily="2" charset="2"/>
              </a:rPr>
              <a:t></a:t>
            </a:r>
            <a:r>
              <a:rPr lang="de-DE" sz="1800" b="1" dirty="0">
                <a:solidFill>
                  <a:schemeClr val="accent1"/>
                </a:solidFill>
              </a:rPr>
              <a:t>Kenntnisse von Interferometer sind auf Doppelspalt übertragbar</a:t>
            </a:r>
          </a:p>
        </p:txBody>
      </p:sp>
      <p:sp>
        <p:nvSpPr>
          <p:cNvPr id="20" name="Rechteck 19">
            <a:extLst>
              <a:ext uri="{FF2B5EF4-FFF2-40B4-BE49-F238E27FC236}">
                <a16:creationId xmlns:a16="http://schemas.microsoft.com/office/drawing/2014/main" id="{65F8732F-0F10-4590-9DF0-2C6876300BD7}"/>
              </a:ext>
            </a:extLst>
          </p:cNvPr>
          <p:cNvSpPr/>
          <p:nvPr/>
        </p:nvSpPr>
        <p:spPr>
          <a:xfrm>
            <a:off x="9466875" y="2627154"/>
            <a:ext cx="1834010" cy="253916"/>
          </a:xfrm>
          <a:prstGeom prst="rect">
            <a:avLst/>
          </a:prstGeom>
        </p:spPr>
        <p:txBody>
          <a:bodyPr wrap="square">
            <a:spAutoFit/>
          </a:bodyPr>
          <a:lstStyle/>
          <a:p>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Eigene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Darstellungen</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0036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8E36D-3F8E-42E8-BEEB-B7C86B74B563}"/>
              </a:ext>
            </a:extLst>
          </p:cNvPr>
          <p:cNvSpPr>
            <a:spLocks noGrp="1"/>
          </p:cNvSpPr>
          <p:nvPr>
            <p:ph type="title"/>
          </p:nvPr>
        </p:nvSpPr>
        <p:spPr/>
        <p:txBody>
          <a:bodyPr/>
          <a:lstStyle/>
          <a:p>
            <a:r>
              <a:rPr lang="de-DE" sz="3200" dirty="0"/>
              <a:t>Das Doppelspaltexperiment mit Laserlicht</a:t>
            </a:r>
          </a:p>
        </p:txBody>
      </p:sp>
      <p:sp>
        <p:nvSpPr>
          <p:cNvPr id="3" name="Inhaltsplatzhalter 2">
            <a:extLst>
              <a:ext uri="{FF2B5EF4-FFF2-40B4-BE49-F238E27FC236}">
                <a16:creationId xmlns:a16="http://schemas.microsoft.com/office/drawing/2014/main" id="{675EC247-3375-4B2C-82C8-372CB0DC833E}"/>
              </a:ext>
            </a:extLst>
          </p:cNvPr>
          <p:cNvSpPr>
            <a:spLocks noGrp="1"/>
          </p:cNvSpPr>
          <p:nvPr>
            <p:ph sz="quarter" idx="10"/>
          </p:nvPr>
        </p:nvSpPr>
        <p:spPr/>
        <p:txBody>
          <a:bodyPr/>
          <a:lstStyle/>
          <a:p>
            <a:r>
              <a:rPr lang="de-DE" sz="2400" u="sng" dirty="0"/>
              <a:t>Aufgabe:</a:t>
            </a:r>
          </a:p>
          <a:p>
            <a:pPr algn="just"/>
            <a:r>
              <a:rPr lang="de-DE" sz="2400" b="0" dirty="0"/>
              <a:t>Erinnert euch an eure Vorkenntnisse über Interferenz am Doppelspalt. Nutzt wenn nötig das bereitgestellte Infomaterial. Schreibt alles auf, was euch noch zu dem Experiment einfällt, tauscht euch denn mit einer anderen Person aus und bereitet euch vor, dass wir das Experiment kurz im Plenum besprechen.</a:t>
            </a:r>
          </a:p>
          <a:p>
            <a:pPr algn="just"/>
            <a:endParaRPr lang="de-DE" sz="2400" dirty="0"/>
          </a:p>
          <a:p>
            <a:pPr algn="just"/>
            <a:r>
              <a:rPr lang="de-DE" sz="2400" dirty="0"/>
              <a:t>Think-Pair-Share</a:t>
            </a:r>
          </a:p>
          <a:p>
            <a:pPr algn="just"/>
            <a:endParaRPr lang="de-DE" sz="2400" b="0" dirty="0"/>
          </a:p>
          <a:p>
            <a:endParaRPr lang="de-DE" sz="2400" dirty="0"/>
          </a:p>
        </p:txBody>
      </p:sp>
      <p:pic>
        <p:nvPicPr>
          <p:cNvPr id="4" name="Grafik 3" descr="Stoppuhr">
            <a:extLst>
              <a:ext uri="{FF2B5EF4-FFF2-40B4-BE49-F238E27FC236}">
                <a16:creationId xmlns:a16="http://schemas.microsoft.com/office/drawing/2014/main" id="{03D4B97B-F27D-4ED5-928A-5398A00FC9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3782" y="3769098"/>
            <a:ext cx="1989082" cy="1989082"/>
          </a:xfrm>
          <a:prstGeom prst="rect">
            <a:avLst/>
          </a:prstGeom>
        </p:spPr>
      </p:pic>
      <p:sp>
        <p:nvSpPr>
          <p:cNvPr id="5" name="Textfeld 4">
            <a:extLst>
              <a:ext uri="{FF2B5EF4-FFF2-40B4-BE49-F238E27FC236}">
                <a16:creationId xmlns:a16="http://schemas.microsoft.com/office/drawing/2014/main" id="{A8CA59B8-A6DD-4E73-8FCA-DFCDC5D32B76}"/>
              </a:ext>
            </a:extLst>
          </p:cNvPr>
          <p:cNvSpPr txBox="1"/>
          <p:nvPr/>
        </p:nvSpPr>
        <p:spPr>
          <a:xfrm>
            <a:off x="5366648" y="4534958"/>
            <a:ext cx="3188072" cy="461665"/>
          </a:xfrm>
          <a:prstGeom prst="rect">
            <a:avLst/>
          </a:prstGeom>
          <a:noFill/>
        </p:spPr>
        <p:txBody>
          <a:bodyPr wrap="square" rtlCol="0">
            <a:spAutoFit/>
          </a:bodyPr>
          <a:lstStyle/>
          <a:p>
            <a:r>
              <a:rPr lang="de-DE" sz="2400" b="1" dirty="0">
                <a:solidFill>
                  <a:schemeClr val="accent1"/>
                </a:solidFill>
              </a:rPr>
              <a:t>Zeit: 3 + 2 + 5 min</a:t>
            </a:r>
          </a:p>
        </p:txBody>
      </p:sp>
      <p:pic>
        <p:nvPicPr>
          <p:cNvPr id="7" name="Grafik 6">
            <a:extLst>
              <a:ext uri="{FF2B5EF4-FFF2-40B4-BE49-F238E27FC236}">
                <a16:creationId xmlns:a16="http://schemas.microsoft.com/office/drawing/2014/main" id="{9A887218-5F1A-4442-99DB-985DABDA2A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4720" y="3565632"/>
            <a:ext cx="2717693" cy="2717693"/>
          </a:xfrm>
          <a:prstGeom prst="rect">
            <a:avLst/>
          </a:prstGeom>
        </p:spPr>
      </p:pic>
    </p:spTree>
    <p:extLst>
      <p:ext uri="{BB962C8B-B14F-4D97-AF65-F5344CB8AC3E}">
        <p14:creationId xmlns:p14="http://schemas.microsoft.com/office/powerpoint/2010/main" val="300953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ADAD5-52B6-4F62-AA83-52FB3D82E43C}"/>
              </a:ext>
            </a:extLst>
          </p:cNvPr>
          <p:cNvSpPr>
            <a:spLocks noGrp="1"/>
          </p:cNvSpPr>
          <p:nvPr>
            <p:ph type="title"/>
          </p:nvPr>
        </p:nvSpPr>
        <p:spPr/>
        <p:txBody>
          <a:bodyPr/>
          <a:lstStyle/>
          <a:p>
            <a:r>
              <a:rPr lang="de-DE" sz="3200" dirty="0"/>
              <a:t>Das Doppelspaltexperiment mit Laserlicht</a:t>
            </a:r>
            <a:endParaRPr lang="de-DE" dirty="0"/>
          </a:p>
        </p:txBody>
      </p:sp>
      <p:grpSp>
        <p:nvGrpSpPr>
          <p:cNvPr id="4" name="Gruppieren 3">
            <a:extLst>
              <a:ext uri="{FF2B5EF4-FFF2-40B4-BE49-F238E27FC236}">
                <a16:creationId xmlns:a16="http://schemas.microsoft.com/office/drawing/2014/main" id="{FBA2B67B-F028-4EF2-96F4-D4506400D6DE}"/>
              </a:ext>
            </a:extLst>
          </p:cNvPr>
          <p:cNvGrpSpPr/>
          <p:nvPr/>
        </p:nvGrpSpPr>
        <p:grpSpPr>
          <a:xfrm>
            <a:off x="1847004" y="3519995"/>
            <a:ext cx="1694576" cy="247310"/>
            <a:chOff x="562062" y="3305344"/>
            <a:chExt cx="1694576" cy="247310"/>
          </a:xfrm>
        </p:grpSpPr>
        <p:sp>
          <p:nvSpPr>
            <p:cNvPr id="5" name="Rechteck 4">
              <a:extLst>
                <a:ext uri="{FF2B5EF4-FFF2-40B4-BE49-F238E27FC236}">
                  <a16:creationId xmlns:a16="http://schemas.microsoft.com/office/drawing/2014/main" id="{3621F7B6-D275-4710-999E-55EA64D3457D}"/>
                </a:ext>
              </a:extLst>
            </p:cNvPr>
            <p:cNvSpPr/>
            <p:nvPr/>
          </p:nvSpPr>
          <p:spPr>
            <a:xfrm>
              <a:off x="562062" y="3305344"/>
              <a:ext cx="1400961" cy="247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a:extLst>
                <a:ext uri="{FF2B5EF4-FFF2-40B4-BE49-F238E27FC236}">
                  <a16:creationId xmlns:a16="http://schemas.microsoft.com/office/drawing/2014/main" id="{7220FDF6-28A9-4511-9B59-2847B4271DB2}"/>
                </a:ext>
              </a:extLst>
            </p:cNvPr>
            <p:cNvSpPr/>
            <p:nvPr/>
          </p:nvSpPr>
          <p:spPr>
            <a:xfrm>
              <a:off x="1963023" y="3362643"/>
              <a:ext cx="293615" cy="13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 name="Gruppieren 6">
            <a:extLst>
              <a:ext uri="{FF2B5EF4-FFF2-40B4-BE49-F238E27FC236}">
                <a16:creationId xmlns:a16="http://schemas.microsoft.com/office/drawing/2014/main" id="{9413EC18-98A4-44CA-A49C-D162C02ABEF0}"/>
              </a:ext>
            </a:extLst>
          </p:cNvPr>
          <p:cNvGrpSpPr/>
          <p:nvPr/>
        </p:nvGrpSpPr>
        <p:grpSpPr>
          <a:xfrm>
            <a:off x="5437492" y="2572138"/>
            <a:ext cx="1398" cy="2145600"/>
            <a:chOff x="5427677" y="2307054"/>
            <a:chExt cx="1398" cy="2145600"/>
          </a:xfrm>
        </p:grpSpPr>
        <p:cxnSp>
          <p:nvCxnSpPr>
            <p:cNvPr id="8" name="Gerader Verbinder 7">
              <a:extLst>
                <a:ext uri="{FF2B5EF4-FFF2-40B4-BE49-F238E27FC236}">
                  <a16:creationId xmlns:a16="http://schemas.microsoft.com/office/drawing/2014/main" id="{3D536C7E-07ED-4898-9649-DB94424EEEDF}"/>
                </a:ext>
              </a:extLst>
            </p:cNvPr>
            <p:cNvCxnSpPr>
              <a:cxnSpLocks/>
            </p:cNvCxnSpPr>
            <p:nvPr/>
          </p:nvCxnSpPr>
          <p:spPr>
            <a:xfrm>
              <a:off x="5427677" y="2307054"/>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9C2A4518-7EB5-4952-A452-89C205BF3B4B}"/>
                </a:ext>
              </a:extLst>
            </p:cNvPr>
            <p:cNvCxnSpPr>
              <a:cxnSpLocks/>
            </p:cNvCxnSpPr>
            <p:nvPr/>
          </p:nvCxnSpPr>
          <p:spPr>
            <a:xfrm>
              <a:off x="5429075" y="3288566"/>
              <a:ext cx="0" cy="1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4B1BDC99-2D24-4B21-82FB-54D9760CCDB2}"/>
                </a:ext>
              </a:extLst>
            </p:cNvPr>
            <p:cNvCxnSpPr>
              <a:cxnSpLocks/>
            </p:cNvCxnSpPr>
            <p:nvPr/>
          </p:nvCxnSpPr>
          <p:spPr>
            <a:xfrm>
              <a:off x="5427677" y="3552654"/>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Gerader Verbinder 10">
            <a:extLst>
              <a:ext uri="{FF2B5EF4-FFF2-40B4-BE49-F238E27FC236}">
                <a16:creationId xmlns:a16="http://schemas.microsoft.com/office/drawing/2014/main" id="{E7B840EF-1269-42F4-A74D-B2B66FE7D1D5}"/>
              </a:ext>
            </a:extLst>
          </p:cNvPr>
          <p:cNvCxnSpPr>
            <a:cxnSpLocks/>
          </p:cNvCxnSpPr>
          <p:nvPr/>
        </p:nvCxnSpPr>
        <p:spPr>
          <a:xfrm>
            <a:off x="9180380" y="1578848"/>
            <a:ext cx="0" cy="41296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8A77540-ADA6-4039-BB25-131F2D6FEDDB}"/>
              </a:ext>
            </a:extLst>
          </p:cNvPr>
          <p:cNvSpPr txBox="1"/>
          <p:nvPr/>
        </p:nvSpPr>
        <p:spPr>
          <a:xfrm>
            <a:off x="2058135" y="3150663"/>
            <a:ext cx="964734" cy="369332"/>
          </a:xfrm>
          <a:prstGeom prst="rect">
            <a:avLst/>
          </a:prstGeom>
          <a:noFill/>
        </p:spPr>
        <p:txBody>
          <a:bodyPr wrap="square" rtlCol="0">
            <a:spAutoFit/>
          </a:bodyPr>
          <a:lstStyle/>
          <a:p>
            <a:pPr algn="ctr"/>
            <a:r>
              <a:rPr lang="de-DE" b="1" dirty="0">
                <a:solidFill>
                  <a:schemeClr val="accent1"/>
                </a:solidFill>
              </a:rPr>
              <a:t>Laser</a:t>
            </a:r>
          </a:p>
        </p:txBody>
      </p:sp>
      <p:sp>
        <p:nvSpPr>
          <p:cNvPr id="13" name="Textfeld 12">
            <a:extLst>
              <a:ext uri="{FF2B5EF4-FFF2-40B4-BE49-F238E27FC236}">
                <a16:creationId xmlns:a16="http://schemas.microsoft.com/office/drawing/2014/main" id="{BB138623-08AD-4150-A090-C651DA9120C0}"/>
              </a:ext>
            </a:extLst>
          </p:cNvPr>
          <p:cNvSpPr txBox="1"/>
          <p:nvPr/>
        </p:nvSpPr>
        <p:spPr>
          <a:xfrm>
            <a:off x="4677239" y="2118718"/>
            <a:ext cx="1520505" cy="369332"/>
          </a:xfrm>
          <a:prstGeom prst="rect">
            <a:avLst/>
          </a:prstGeom>
          <a:noFill/>
        </p:spPr>
        <p:txBody>
          <a:bodyPr wrap="square" rtlCol="0">
            <a:spAutoFit/>
          </a:bodyPr>
          <a:lstStyle/>
          <a:p>
            <a:pPr algn="ctr"/>
            <a:r>
              <a:rPr lang="de-DE" b="1" dirty="0">
                <a:solidFill>
                  <a:schemeClr val="accent1"/>
                </a:solidFill>
              </a:rPr>
              <a:t>Doppelspalt</a:t>
            </a:r>
          </a:p>
        </p:txBody>
      </p:sp>
      <p:sp>
        <p:nvSpPr>
          <p:cNvPr id="14" name="Textfeld 13">
            <a:extLst>
              <a:ext uri="{FF2B5EF4-FFF2-40B4-BE49-F238E27FC236}">
                <a16:creationId xmlns:a16="http://schemas.microsoft.com/office/drawing/2014/main" id="{93B78BE3-1540-4ADF-9943-FEB999F793B2}"/>
              </a:ext>
            </a:extLst>
          </p:cNvPr>
          <p:cNvSpPr txBox="1"/>
          <p:nvPr/>
        </p:nvSpPr>
        <p:spPr>
          <a:xfrm>
            <a:off x="8698013" y="1075508"/>
            <a:ext cx="964734" cy="369332"/>
          </a:xfrm>
          <a:prstGeom prst="rect">
            <a:avLst/>
          </a:prstGeom>
          <a:noFill/>
        </p:spPr>
        <p:txBody>
          <a:bodyPr wrap="square" rtlCol="0">
            <a:spAutoFit/>
          </a:bodyPr>
          <a:lstStyle/>
          <a:p>
            <a:r>
              <a:rPr lang="de-DE" b="1" dirty="0">
                <a:solidFill>
                  <a:schemeClr val="accent1"/>
                </a:solidFill>
              </a:rPr>
              <a:t>Schirm</a:t>
            </a:r>
          </a:p>
        </p:txBody>
      </p:sp>
    </p:spTree>
    <p:extLst>
      <p:ext uri="{BB962C8B-B14F-4D97-AF65-F5344CB8AC3E}">
        <p14:creationId xmlns:p14="http://schemas.microsoft.com/office/powerpoint/2010/main" val="255497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378CD-F125-4B36-8189-4D5C390D53EB}"/>
              </a:ext>
            </a:extLst>
          </p:cNvPr>
          <p:cNvSpPr>
            <a:spLocks noGrp="1"/>
          </p:cNvSpPr>
          <p:nvPr>
            <p:ph type="title"/>
          </p:nvPr>
        </p:nvSpPr>
        <p:spPr>
          <a:xfrm>
            <a:off x="874712" y="274955"/>
            <a:ext cx="10580687" cy="684213"/>
          </a:xfrm>
        </p:spPr>
        <p:txBody>
          <a:bodyPr/>
          <a:lstStyle/>
          <a:p>
            <a:r>
              <a:rPr lang="de-DE" sz="3200" dirty="0"/>
              <a:t>Das Doppelspaltexperiment mit Laserlicht</a:t>
            </a:r>
          </a:p>
        </p:txBody>
      </p:sp>
      <p:sp>
        <p:nvSpPr>
          <p:cNvPr id="3" name="Inhaltsplatzhalter 2">
            <a:extLst>
              <a:ext uri="{FF2B5EF4-FFF2-40B4-BE49-F238E27FC236}">
                <a16:creationId xmlns:a16="http://schemas.microsoft.com/office/drawing/2014/main" id="{3D7DB909-DFC3-4B11-9597-D76330A6E86D}"/>
              </a:ext>
            </a:extLst>
          </p:cNvPr>
          <p:cNvSpPr>
            <a:spLocks noGrp="1"/>
          </p:cNvSpPr>
          <p:nvPr>
            <p:ph sz="quarter" idx="10"/>
          </p:nvPr>
        </p:nvSpPr>
        <p:spPr/>
        <p:txBody>
          <a:bodyPr/>
          <a:lstStyle/>
          <a:p>
            <a:endParaRPr lang="de-DE" b="0" dirty="0"/>
          </a:p>
        </p:txBody>
      </p:sp>
      <p:pic>
        <p:nvPicPr>
          <p:cNvPr id="5" name="Grafik 4">
            <a:extLst>
              <a:ext uri="{FF2B5EF4-FFF2-40B4-BE49-F238E27FC236}">
                <a16:creationId xmlns:a16="http://schemas.microsoft.com/office/drawing/2014/main" id="{EF6A9E51-7521-4C55-B59F-AF7629290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378" y="1484313"/>
            <a:ext cx="5291243" cy="3968432"/>
          </a:xfrm>
          <a:prstGeom prst="rect">
            <a:avLst/>
          </a:prstGeom>
        </p:spPr>
      </p:pic>
      <p:sp>
        <p:nvSpPr>
          <p:cNvPr id="6" name="Rechteck 5">
            <a:extLst>
              <a:ext uri="{FF2B5EF4-FFF2-40B4-BE49-F238E27FC236}">
                <a16:creationId xmlns:a16="http://schemas.microsoft.com/office/drawing/2014/main" id="{113DA00C-D548-4504-9796-D47B6CCD9245}"/>
              </a:ext>
            </a:extLst>
          </p:cNvPr>
          <p:cNvSpPr/>
          <p:nvPr/>
        </p:nvSpPr>
        <p:spPr>
          <a:xfrm>
            <a:off x="7621075" y="5478517"/>
            <a:ext cx="1287256" cy="253916"/>
          </a:xfrm>
          <a:prstGeom prst="rect">
            <a:avLst/>
          </a:prstGeom>
        </p:spPr>
        <p:txBody>
          <a:bodyPr wrap="square">
            <a:spAutoFit/>
          </a:bodyPr>
          <a:lstStyle/>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Zawischa</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o. D.)</a:t>
            </a:r>
            <a:endParaRPr lang="de-DE"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067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716DF-917B-4E36-871C-06281BFB2150}"/>
              </a:ext>
            </a:extLst>
          </p:cNvPr>
          <p:cNvSpPr>
            <a:spLocks noGrp="1"/>
          </p:cNvSpPr>
          <p:nvPr>
            <p:ph type="title"/>
          </p:nvPr>
        </p:nvSpPr>
        <p:spPr/>
        <p:txBody>
          <a:bodyPr/>
          <a:lstStyle/>
          <a:p>
            <a:r>
              <a:rPr lang="de-DE" sz="3200" dirty="0"/>
              <a:t>Das Doppelspaltexperiment mit Quantenobjekten</a:t>
            </a:r>
          </a:p>
        </p:txBody>
      </p:sp>
      <p:sp>
        <p:nvSpPr>
          <p:cNvPr id="3" name="Inhaltsplatzhalter 2">
            <a:extLst>
              <a:ext uri="{FF2B5EF4-FFF2-40B4-BE49-F238E27FC236}">
                <a16:creationId xmlns:a16="http://schemas.microsoft.com/office/drawing/2014/main" id="{8EA4F007-1FE2-4C73-B0DE-31F4891AC94B}"/>
              </a:ext>
            </a:extLst>
          </p:cNvPr>
          <p:cNvSpPr>
            <a:spLocks noGrp="1"/>
          </p:cNvSpPr>
          <p:nvPr>
            <p:ph sz="quarter" idx="10"/>
          </p:nvPr>
        </p:nvSpPr>
        <p:spPr/>
        <p:txBody>
          <a:bodyPr/>
          <a:lstStyle/>
          <a:p>
            <a:pPr marL="342900" indent="-342900">
              <a:buFont typeface="Arial" panose="020B0604020202020204" pitchFamily="34" charset="0"/>
              <a:buChar char="•"/>
            </a:pPr>
            <a:r>
              <a:rPr lang="de-DE" sz="2400" dirty="0"/>
              <a:t>Hypothese: </a:t>
            </a:r>
          </a:p>
          <a:p>
            <a:r>
              <a:rPr lang="de-DE" sz="2400" dirty="0"/>
              <a:t>	</a:t>
            </a:r>
            <a:r>
              <a:rPr lang="de-DE" sz="2400" b="0" dirty="0"/>
              <a:t>Interferenz der Quantenobjekte im Laserlicht untereinander im 	Versuchsaufbau</a:t>
            </a:r>
          </a:p>
          <a:p>
            <a:endParaRPr lang="de-DE" sz="2400" b="0" dirty="0"/>
          </a:p>
          <a:p>
            <a:pPr marL="342900" indent="-342900">
              <a:buFont typeface="Arial" panose="020B0604020202020204" pitchFamily="34" charset="0"/>
              <a:buChar char="•"/>
            </a:pPr>
            <a:r>
              <a:rPr lang="de-DE" sz="2400" b="0" dirty="0"/>
              <a:t>Daher </a:t>
            </a:r>
            <a:r>
              <a:rPr lang="de-DE" sz="2400" dirty="0"/>
              <a:t>einzelne Quantenobjekte </a:t>
            </a:r>
            <a:r>
              <a:rPr lang="de-DE" sz="2400" b="0" dirty="0"/>
              <a:t>verwenden</a:t>
            </a:r>
            <a:endParaRPr lang="de-DE" sz="2200" b="0" dirty="0"/>
          </a:p>
          <a:p>
            <a:pPr marL="594900" lvl="2" indent="-342900">
              <a:buFont typeface="Arial" panose="020B0604020202020204" pitchFamily="34" charset="0"/>
              <a:buChar char="•"/>
            </a:pPr>
            <a:r>
              <a:rPr lang="de-DE" sz="2400" dirty="0"/>
              <a:t>Doppelspaltexperiment bei geringer Intensität</a:t>
            </a:r>
          </a:p>
          <a:p>
            <a:pPr marL="594900" lvl="2" indent="-342900">
              <a:buFont typeface="Arial" panose="020B0604020202020204" pitchFamily="34" charset="0"/>
              <a:buChar char="•"/>
            </a:pPr>
            <a:r>
              <a:rPr lang="de-DE" sz="2400" b="0" dirty="0"/>
              <a:t>Doppelspaltexperiment mit Einzelphotonen</a:t>
            </a:r>
          </a:p>
        </p:txBody>
      </p:sp>
      <p:cxnSp>
        <p:nvCxnSpPr>
          <p:cNvPr id="5" name="Gerade Verbindung mit Pfeil 4">
            <a:extLst>
              <a:ext uri="{FF2B5EF4-FFF2-40B4-BE49-F238E27FC236}">
                <a16:creationId xmlns:a16="http://schemas.microsoft.com/office/drawing/2014/main" id="{039D006F-C29C-411A-B2BB-CB8D800054F0}"/>
              </a:ext>
            </a:extLst>
          </p:cNvPr>
          <p:cNvCxnSpPr>
            <a:cxnSpLocks/>
          </p:cNvCxnSpPr>
          <p:nvPr/>
        </p:nvCxnSpPr>
        <p:spPr>
          <a:xfrm>
            <a:off x="8280400" y="3992880"/>
            <a:ext cx="0" cy="8331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4E4C58A2-4BE4-40F8-B87F-7A532AD97C6E}"/>
              </a:ext>
            </a:extLst>
          </p:cNvPr>
          <p:cNvSpPr txBox="1"/>
          <p:nvPr/>
        </p:nvSpPr>
        <p:spPr>
          <a:xfrm>
            <a:off x="8260080" y="4187824"/>
            <a:ext cx="1219195" cy="341632"/>
          </a:xfrm>
          <a:prstGeom prst="rect">
            <a:avLst/>
          </a:prstGeom>
          <a:noFill/>
        </p:spPr>
        <p:txBody>
          <a:bodyPr wrap="square" rtlCol="0">
            <a:spAutoFit/>
          </a:bodyPr>
          <a:lstStyle/>
          <a:p>
            <a:r>
              <a:rPr lang="de-DE" dirty="0"/>
              <a:t>historisch</a:t>
            </a:r>
          </a:p>
        </p:txBody>
      </p:sp>
    </p:spTree>
    <p:extLst>
      <p:ext uri="{BB962C8B-B14F-4D97-AF65-F5344CB8AC3E}">
        <p14:creationId xmlns:p14="http://schemas.microsoft.com/office/powerpoint/2010/main" val="379184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137BB-92EF-403E-BA80-D927C2420E20}"/>
              </a:ext>
            </a:extLst>
          </p:cNvPr>
          <p:cNvSpPr>
            <a:spLocks noGrp="1"/>
          </p:cNvSpPr>
          <p:nvPr>
            <p:ph type="title"/>
          </p:nvPr>
        </p:nvSpPr>
        <p:spPr/>
        <p:txBody>
          <a:bodyPr/>
          <a:lstStyle/>
          <a:p>
            <a:r>
              <a:rPr lang="de-DE" sz="3200" dirty="0"/>
              <a:t>Doppelspaltexperiment mit einzelnen Quantenobjekten</a:t>
            </a:r>
          </a:p>
        </p:txBody>
      </p:sp>
      <p:sp>
        <p:nvSpPr>
          <p:cNvPr id="3" name="Inhaltsplatzhalter 2">
            <a:extLst>
              <a:ext uri="{FF2B5EF4-FFF2-40B4-BE49-F238E27FC236}">
                <a16:creationId xmlns:a16="http://schemas.microsoft.com/office/drawing/2014/main" id="{E6D36ED0-2F2B-4524-A770-993B53930BCD}"/>
              </a:ext>
            </a:extLst>
          </p:cNvPr>
          <p:cNvSpPr>
            <a:spLocks noGrp="1"/>
          </p:cNvSpPr>
          <p:nvPr>
            <p:ph sz="quarter" idx="10"/>
          </p:nvPr>
        </p:nvSpPr>
        <p:spPr/>
        <p:txBody>
          <a:bodyPr/>
          <a:lstStyle/>
          <a:p>
            <a:r>
              <a:rPr lang="de-DE" sz="2400" u="sng" dirty="0"/>
              <a:t>Aufgabe:</a:t>
            </a:r>
          </a:p>
          <a:p>
            <a:pPr algn="just"/>
            <a:r>
              <a:rPr lang="de-DE" sz="2400" b="0" dirty="0"/>
              <a:t>Erarbeitet in Gruppenarbeit die wichtigsten Informationen zu dem euch zugeteilten Experiment. Stellt die Informationen übersichtlich dar (z.B. in einer Mindmap, etc.) und bereitet euch vor, diese den anderen vorzustellen.</a:t>
            </a:r>
          </a:p>
          <a:p>
            <a:endParaRPr lang="de-DE" sz="2400" b="0" dirty="0">
              <a:solidFill>
                <a:srgbClr val="FF0000"/>
              </a:solidFill>
            </a:endParaRPr>
          </a:p>
          <a:p>
            <a:r>
              <a:rPr lang="de-DE" sz="2400" dirty="0"/>
              <a:t>2 Themen:</a:t>
            </a:r>
          </a:p>
          <a:p>
            <a:pPr marL="594900" lvl="2" indent="-342900">
              <a:buFont typeface="Arial" panose="020B0604020202020204" pitchFamily="34" charset="0"/>
              <a:buChar char="•"/>
            </a:pPr>
            <a:r>
              <a:rPr lang="de-DE" sz="2400" dirty="0"/>
              <a:t>Geringe Intensität</a:t>
            </a:r>
          </a:p>
          <a:p>
            <a:pPr marL="594900" lvl="2" indent="-342900">
              <a:buFont typeface="Arial" panose="020B0604020202020204" pitchFamily="34" charset="0"/>
              <a:buChar char="•"/>
            </a:pPr>
            <a:r>
              <a:rPr lang="de-DE" sz="2400" b="0" dirty="0"/>
              <a:t>Einzelphotonen</a:t>
            </a:r>
          </a:p>
          <a:p>
            <a:endParaRPr lang="de-DE" sz="2400" b="0" dirty="0"/>
          </a:p>
          <a:p>
            <a:endParaRPr lang="de-DE" sz="2400" dirty="0"/>
          </a:p>
        </p:txBody>
      </p:sp>
      <p:pic>
        <p:nvPicPr>
          <p:cNvPr id="5" name="Grafik 4" descr="Stoppuhr">
            <a:extLst>
              <a:ext uri="{FF2B5EF4-FFF2-40B4-BE49-F238E27FC236}">
                <a16:creationId xmlns:a16="http://schemas.microsoft.com/office/drawing/2014/main" id="{B3B00443-A8CB-4A14-8C6E-08C62DA221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8752" y="3840218"/>
            <a:ext cx="1989082" cy="1989082"/>
          </a:xfrm>
          <a:prstGeom prst="rect">
            <a:avLst/>
          </a:prstGeom>
        </p:spPr>
      </p:pic>
      <p:sp>
        <p:nvSpPr>
          <p:cNvPr id="6" name="Textfeld 5">
            <a:extLst>
              <a:ext uri="{FF2B5EF4-FFF2-40B4-BE49-F238E27FC236}">
                <a16:creationId xmlns:a16="http://schemas.microsoft.com/office/drawing/2014/main" id="{3A3B815D-6FC9-402C-B6DD-8A550CA6730D}"/>
              </a:ext>
            </a:extLst>
          </p:cNvPr>
          <p:cNvSpPr txBox="1"/>
          <p:nvPr/>
        </p:nvSpPr>
        <p:spPr>
          <a:xfrm>
            <a:off x="8431618" y="4606078"/>
            <a:ext cx="2307266" cy="461665"/>
          </a:xfrm>
          <a:prstGeom prst="rect">
            <a:avLst/>
          </a:prstGeom>
          <a:noFill/>
        </p:spPr>
        <p:txBody>
          <a:bodyPr wrap="square" rtlCol="0">
            <a:spAutoFit/>
          </a:bodyPr>
          <a:lstStyle/>
          <a:p>
            <a:r>
              <a:rPr lang="de-DE" sz="2400" b="1" dirty="0">
                <a:solidFill>
                  <a:schemeClr val="accent1"/>
                </a:solidFill>
              </a:rPr>
              <a:t>Zeit: 25 min</a:t>
            </a:r>
          </a:p>
        </p:txBody>
      </p:sp>
    </p:spTree>
    <p:extLst>
      <p:ext uri="{BB962C8B-B14F-4D97-AF65-F5344CB8AC3E}">
        <p14:creationId xmlns:p14="http://schemas.microsoft.com/office/powerpoint/2010/main" val="2510428531"/>
      </p:ext>
    </p:extLst>
  </p:cSld>
  <p:clrMapOvr>
    <a:masterClrMapping/>
  </p:clrMapOvr>
</p:sld>
</file>

<file path=ppt/theme/theme1.xml><?xml version="1.0" encoding="utf-8"?>
<a:theme xmlns:a="http://schemas.openxmlformats.org/drawingml/2006/main" name="TUD_2018_16zu9">
  <a:themeElements>
    <a:clrScheme name="TUD_2021-08_grün">
      <a:dk1>
        <a:srgbClr val="000000"/>
      </a:dk1>
      <a:lt1>
        <a:sysClr val="window" lastClr="FFFFFF"/>
      </a:lt1>
      <a:dk2>
        <a:srgbClr val="727277"/>
      </a:dk2>
      <a:lt2>
        <a:srgbClr val="FFFFFF"/>
      </a:lt2>
      <a:accent1>
        <a:srgbClr val="00305D"/>
      </a:accent1>
      <a:accent2>
        <a:srgbClr val="0069B4"/>
      </a:accent2>
      <a:accent3>
        <a:srgbClr val="009FE3"/>
      </a:accent3>
      <a:accent4>
        <a:srgbClr val="008244"/>
      </a:accent4>
      <a:accent5>
        <a:srgbClr val="65B32E"/>
      </a:accent5>
      <a:accent6>
        <a:srgbClr val="94C356"/>
      </a:accent6>
      <a:hlink>
        <a:srgbClr val="0069B4"/>
      </a:hlink>
      <a:folHlink>
        <a:srgbClr val="009FE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06_TUD_PPT_16zu9_Vorlage.potx" id="{294745C1-E1BC-44C1-8C9D-B4CB23BDF171}" vid="{41010231-A741-4371-A565-9EF1890B6372}"/>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947</Words>
  <Application>Microsoft Office PowerPoint</Application>
  <PresentationFormat>Breitbild</PresentationFormat>
  <Paragraphs>166</Paragraphs>
  <Slides>23</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Wingdings</vt:lpstr>
      <vt:lpstr>Symbol</vt:lpstr>
      <vt:lpstr>Arial</vt:lpstr>
      <vt:lpstr>Calibri</vt:lpstr>
      <vt:lpstr>Open Sans</vt:lpstr>
      <vt:lpstr>Times New Roman</vt:lpstr>
      <vt:lpstr>TUD_2018_16zu9</vt:lpstr>
      <vt:lpstr>Quantenphysik</vt:lpstr>
      <vt:lpstr>Interferometerexperimente  Doppelspaltexperiment</vt:lpstr>
      <vt:lpstr>Interferometerexperimente  Doppelspaltexperiment</vt:lpstr>
      <vt:lpstr>Interferometerexperimente  Doppelspaltexperiment</vt:lpstr>
      <vt:lpstr>Das Doppelspaltexperiment mit Laserlicht</vt:lpstr>
      <vt:lpstr>Das Doppelspaltexperiment mit Laserlicht</vt:lpstr>
      <vt:lpstr>Das Doppelspaltexperiment mit Laserlicht</vt:lpstr>
      <vt:lpstr>Das Doppelspaltexperiment mit Quantenobjekten</vt:lpstr>
      <vt:lpstr>Doppelspaltexperiment mit einzelnen Quantenobjekten</vt:lpstr>
      <vt:lpstr>Doppelspaltexperiment mit einzelnen Quantenobjekten Geringe Intensität</vt:lpstr>
      <vt:lpstr>Doppelspaltexperiment mit einzelnen Quantenobjekten Einzelphotonen</vt:lpstr>
      <vt:lpstr>Licht geringer Intensität = Einzelphotonen?</vt:lpstr>
      <vt:lpstr>Licht geringer Intensität = Einzelphotonen?</vt:lpstr>
      <vt:lpstr>Interferenz mit Elektronen</vt:lpstr>
      <vt:lpstr>Wesenszüge der Quantenphysik 1 Fähigkeit zur Interferenz</vt:lpstr>
      <vt:lpstr>Das Doppelspaltexperiment mit Einzelphotonen</vt:lpstr>
      <vt:lpstr>Erklärung Histogramm</vt:lpstr>
      <vt:lpstr>Anleitung Simulation  </vt:lpstr>
      <vt:lpstr>Doppelspalt mit Einzelphotonen</vt:lpstr>
      <vt:lpstr>Das Doppelspaltexperiment mit Einzelphotonen</vt:lpstr>
      <vt:lpstr>Das Doppelspaltexperiment mit Einzelphotonen</vt:lpstr>
      <vt:lpstr>Wesenszüge der Quantenphysik 1 Fähigkeit zur Interferenz</vt:lpstr>
      <vt:lpstr>Quellenverzeichnis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Präsentationsvorlagen</dc:title>
  <dc:subject>Präsentationsvorlage</dc:subject>
  <dc:creator>Alexander Schuster</dc:creator>
  <cp:lastModifiedBy>Schuster, Alexander</cp:lastModifiedBy>
  <cp:revision>201</cp:revision>
  <dcterms:created xsi:type="dcterms:W3CDTF">2021-12-16T17:30:27Z</dcterms:created>
  <dcterms:modified xsi:type="dcterms:W3CDTF">2024-10-16T19:44:24Z</dcterms:modified>
</cp:coreProperties>
</file>